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Telegraf" panose="020B0604020202020204" charset="0"/>
      <p:regular r:id="rId21"/>
    </p:embeddedFont>
    <p:embeddedFont>
      <p:font typeface="Telegraf Bold" panose="020B0604020202020204" charset="0"/>
      <p:regular r:id="rId22"/>
    </p:embeddedFont>
    <p:embeddedFont>
      <p:font typeface="Telegraf Medium"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682"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png>
</file>

<file path=ppt/media/image10.svg>
</file>

<file path=ppt/media/image11.png>
</file>

<file path=ppt/media/image12.svg>
</file>

<file path=ppt/media/image13.png>
</file>

<file path=ppt/media/image2.pn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sv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sv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sv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sv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svg"/></Relationships>
</file>

<file path=ppt/slides/_rels/slide15.xml.rels><?xml version="1.0" encoding="UTF-8" standalone="yes"?>
<Relationships xmlns="http://schemas.openxmlformats.org/package/2006/relationships"><Relationship Id="rId8" Type="http://schemas.openxmlformats.org/officeDocument/2006/relationships/hyperlink" Target="https://www.sans.org/digital-forensics-incident-response/" TargetMode="External"/><Relationship Id="rId3" Type="http://schemas.openxmlformats.org/officeDocument/2006/relationships/image" Target="../media/image11.png"/><Relationship Id="rId7" Type="http://schemas.openxmlformats.org/officeDocument/2006/relationships/hyperlink" Target="https://www.bluevoyant.com/services/digital-forensics"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www.sciencedirect.com/science/article/pii/S2542660520300536" TargetMode="External"/><Relationship Id="rId11" Type="http://schemas.openxmlformats.org/officeDocument/2006/relationships/hyperlink" Target="https://www.sans.org/infosecFAQ/" TargetMode="External"/><Relationship Id="rId5" Type="http://schemas.openxmlformats.org/officeDocument/2006/relationships/hyperlink" Target="https://www.pilgrimsway.com/book/9783030604271" TargetMode="External"/><Relationship Id="rId10" Type="http://schemas.openxmlformats.org/officeDocument/2006/relationships/hyperlink" Target="https://iotsecurityfoundation.org/" TargetMode="External"/><Relationship Id="rId4" Type="http://schemas.openxmlformats.org/officeDocument/2006/relationships/image" Target="../media/image12.svg"/><Relationship Id="rId9" Type="http://schemas.openxmlformats.org/officeDocument/2006/relationships/hyperlink" Target="https://github.com/danieldurnea/FBI-tool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sv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sp>
        <p:nvSpPr>
          <p:cNvPr id="3" name="Freeform 3"/>
          <p:cNvSpPr/>
          <p:nvPr/>
        </p:nvSpPr>
        <p:spPr>
          <a:xfrm rot="-779136">
            <a:off x="-3098569" y="-7869264"/>
            <a:ext cx="18355375" cy="14917914"/>
          </a:xfrm>
          <a:custGeom>
            <a:avLst/>
            <a:gdLst/>
            <a:ahLst/>
            <a:cxnLst/>
            <a:rect l="l" t="t" r="r" b="b"/>
            <a:pathLst>
              <a:path w="18355375" h="14917914">
                <a:moveTo>
                  <a:pt x="0" y="0"/>
                </a:moveTo>
                <a:lnTo>
                  <a:pt x="18355374" y="0"/>
                </a:lnTo>
                <a:lnTo>
                  <a:pt x="18355374" y="14917913"/>
                </a:lnTo>
                <a:lnTo>
                  <a:pt x="0" y="14917913"/>
                </a:lnTo>
                <a:lnTo>
                  <a:pt x="0" y="0"/>
                </a:lnTo>
                <a:close/>
              </a:path>
            </a:pathLst>
          </a:custGeom>
          <a:blipFill>
            <a:blip r:embed="rId3">
              <a:alphaModFix amt="43000"/>
              <a:extLst>
                <a:ext uri="{96DAC541-7B7A-43D3-8B79-37D633B846F1}">
                  <asvg:svgBlip xmlns:asvg="http://schemas.microsoft.com/office/drawing/2016/SVG/main" r:embed="rId4"/>
                </a:ext>
              </a:extLst>
            </a:blip>
            <a:stretch>
              <a:fillRect/>
            </a:stretch>
          </a:blipFill>
        </p:spPr>
      </p:sp>
      <p:sp>
        <p:nvSpPr>
          <p:cNvPr id="4" name="Freeform 4"/>
          <p:cNvSpPr/>
          <p:nvPr/>
        </p:nvSpPr>
        <p:spPr>
          <a:xfrm rot="-779136">
            <a:off x="6702128" y="3382569"/>
            <a:ext cx="16497169" cy="13407699"/>
          </a:xfrm>
          <a:custGeom>
            <a:avLst/>
            <a:gdLst/>
            <a:ahLst/>
            <a:cxnLst/>
            <a:rect l="l" t="t" r="r" b="b"/>
            <a:pathLst>
              <a:path w="16497169" h="13407699">
                <a:moveTo>
                  <a:pt x="0" y="0"/>
                </a:moveTo>
                <a:lnTo>
                  <a:pt x="16497168" y="0"/>
                </a:lnTo>
                <a:lnTo>
                  <a:pt x="16497168" y="13407699"/>
                </a:lnTo>
                <a:lnTo>
                  <a:pt x="0" y="13407699"/>
                </a:lnTo>
                <a:lnTo>
                  <a:pt x="0" y="0"/>
                </a:lnTo>
                <a:close/>
              </a:path>
            </a:pathLst>
          </a:custGeom>
          <a:blipFill>
            <a:blip r:embed="rId5">
              <a:alphaModFix amt="74000"/>
              <a:extLst>
                <a:ext uri="{96DAC541-7B7A-43D3-8B79-37D633B846F1}">
                  <asvg:svgBlip xmlns:asvg="http://schemas.microsoft.com/office/drawing/2016/SVG/main" r:embed="rId6"/>
                </a:ext>
              </a:extLst>
            </a:blip>
            <a:stretch>
              <a:fillRect/>
            </a:stretch>
          </a:blipFill>
        </p:spPr>
      </p:sp>
      <p:sp>
        <p:nvSpPr>
          <p:cNvPr id="5" name="Freeform 5"/>
          <p:cNvSpPr/>
          <p:nvPr/>
        </p:nvSpPr>
        <p:spPr>
          <a:xfrm>
            <a:off x="1028700" y="7153541"/>
            <a:ext cx="6013172" cy="142130"/>
          </a:xfrm>
          <a:custGeom>
            <a:avLst/>
            <a:gdLst/>
            <a:ahLst/>
            <a:cxnLst/>
            <a:rect l="l" t="t" r="r" b="b"/>
            <a:pathLst>
              <a:path w="6013172" h="142130">
                <a:moveTo>
                  <a:pt x="0" y="0"/>
                </a:moveTo>
                <a:lnTo>
                  <a:pt x="6013172" y="0"/>
                </a:lnTo>
                <a:lnTo>
                  <a:pt x="6013172" y="142130"/>
                </a:lnTo>
                <a:lnTo>
                  <a:pt x="0" y="14213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2" name="Rectangle 11">
            <a:extLst>
              <a:ext uri="{FF2B5EF4-FFF2-40B4-BE49-F238E27FC236}">
                <a16:creationId xmlns:a16="http://schemas.microsoft.com/office/drawing/2014/main" id="{D7B3E623-ABA7-5C81-CEB9-F147C246BD17}"/>
              </a:ext>
            </a:extLst>
          </p:cNvPr>
          <p:cNvSpPr/>
          <p:nvPr/>
        </p:nvSpPr>
        <p:spPr>
          <a:xfrm>
            <a:off x="13301182" y="342900"/>
            <a:ext cx="4191905" cy="14659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reeform 8"/>
          <p:cNvSpPr/>
          <p:nvPr/>
        </p:nvSpPr>
        <p:spPr>
          <a:xfrm>
            <a:off x="13301182" y="342900"/>
            <a:ext cx="4191905" cy="1465900"/>
          </a:xfrm>
          <a:custGeom>
            <a:avLst/>
            <a:gdLst/>
            <a:ahLst/>
            <a:cxnLst/>
            <a:rect l="l" t="t" r="r" b="b"/>
            <a:pathLst>
              <a:path w="5589207" h="1954533">
                <a:moveTo>
                  <a:pt x="0" y="0"/>
                </a:moveTo>
                <a:lnTo>
                  <a:pt x="5589207" y="0"/>
                </a:lnTo>
                <a:lnTo>
                  <a:pt x="5589207" y="1954533"/>
                </a:lnTo>
                <a:lnTo>
                  <a:pt x="0" y="1954533"/>
                </a:lnTo>
                <a:lnTo>
                  <a:pt x="0" y="0"/>
                </a:lnTo>
                <a:close/>
              </a:path>
            </a:pathLst>
          </a:custGeom>
          <a:blipFill>
            <a:blip r:embed="rId9"/>
            <a:stretch>
              <a:fillRect t="-1039"/>
            </a:stretch>
          </a:blipFill>
        </p:spPr>
        <p:txBody>
          <a:bodyPr/>
          <a:lstStyle/>
          <a:p>
            <a:endParaRPr lang="en-IN" dirty="0"/>
          </a:p>
        </p:txBody>
      </p:sp>
      <p:sp>
        <p:nvSpPr>
          <p:cNvPr id="9" name="TextBox 9"/>
          <p:cNvSpPr txBox="1"/>
          <p:nvPr/>
        </p:nvSpPr>
        <p:spPr>
          <a:xfrm>
            <a:off x="1446047" y="8876665"/>
            <a:ext cx="3792067" cy="320040"/>
          </a:xfrm>
          <a:prstGeom prst="rect">
            <a:avLst/>
          </a:prstGeom>
        </p:spPr>
        <p:txBody>
          <a:bodyPr lIns="0" tIns="0" rIns="0" bIns="0" rtlCol="0" anchor="t">
            <a:spAutoFit/>
          </a:bodyPr>
          <a:lstStyle/>
          <a:p>
            <a:pPr marL="0" lvl="0" indent="0" algn="l">
              <a:lnSpc>
                <a:spcPts val="2340"/>
              </a:lnSpc>
              <a:spcBef>
                <a:spcPct val="0"/>
              </a:spcBef>
            </a:pPr>
            <a:endParaRPr/>
          </a:p>
        </p:txBody>
      </p:sp>
      <p:sp>
        <p:nvSpPr>
          <p:cNvPr id="10" name="TextBox 10"/>
          <p:cNvSpPr txBox="1"/>
          <p:nvPr/>
        </p:nvSpPr>
        <p:spPr>
          <a:xfrm>
            <a:off x="1028700" y="2077989"/>
            <a:ext cx="8320366" cy="5075552"/>
          </a:xfrm>
          <a:prstGeom prst="rect">
            <a:avLst/>
          </a:prstGeom>
        </p:spPr>
        <p:txBody>
          <a:bodyPr lIns="0" tIns="0" rIns="0" bIns="0" rtlCol="0" anchor="t">
            <a:spAutoFit/>
          </a:bodyPr>
          <a:lstStyle/>
          <a:p>
            <a:pPr>
              <a:lnSpc>
                <a:spcPts val="9699"/>
              </a:lnSpc>
            </a:pPr>
            <a:r>
              <a:rPr lang="en-US" sz="9699">
                <a:solidFill>
                  <a:srgbClr val="F4E7E7"/>
                </a:solidFill>
                <a:latin typeface="Telegraf"/>
              </a:rPr>
              <a:t>IOT FORENSIC TOOLS &amp; TECHNIQUES</a:t>
            </a:r>
          </a:p>
        </p:txBody>
      </p:sp>
      <p:sp>
        <p:nvSpPr>
          <p:cNvPr id="11" name="TextBox 11"/>
          <p:cNvSpPr txBox="1"/>
          <p:nvPr/>
        </p:nvSpPr>
        <p:spPr>
          <a:xfrm>
            <a:off x="737237" y="7787957"/>
            <a:ext cx="5341881" cy="2152320"/>
          </a:xfrm>
          <a:prstGeom prst="rect">
            <a:avLst/>
          </a:prstGeom>
        </p:spPr>
        <p:txBody>
          <a:bodyPr lIns="0" tIns="0" rIns="0" bIns="0" rtlCol="0" anchor="t">
            <a:spAutoFit/>
          </a:bodyPr>
          <a:lstStyle/>
          <a:p>
            <a:pPr algn="ctr">
              <a:lnSpc>
                <a:spcPts val="3359"/>
              </a:lnSpc>
            </a:pPr>
            <a:r>
              <a:rPr lang="en-US" sz="2400">
                <a:solidFill>
                  <a:srgbClr val="F4E7E7"/>
                </a:solidFill>
                <a:latin typeface="Telegraf"/>
              </a:rPr>
              <a:t>Guided by: Vikash Rai Sir</a:t>
            </a:r>
          </a:p>
          <a:p>
            <a:pPr algn="ctr">
              <a:lnSpc>
                <a:spcPts val="3359"/>
              </a:lnSpc>
            </a:pPr>
            <a:r>
              <a:rPr lang="en-US" sz="2400" dirty="0">
                <a:solidFill>
                  <a:srgbClr val="F4E7E7"/>
                </a:solidFill>
                <a:latin typeface="Telegraf"/>
              </a:rPr>
              <a:t>Present By: Dhaval V Patel</a:t>
            </a:r>
          </a:p>
          <a:p>
            <a:pPr algn="ctr">
              <a:lnSpc>
                <a:spcPts val="3359"/>
              </a:lnSpc>
            </a:pPr>
            <a:r>
              <a:rPr lang="en-US" sz="2400" dirty="0">
                <a:solidFill>
                  <a:srgbClr val="F4E7E7"/>
                </a:solidFill>
                <a:latin typeface="Telegraf"/>
              </a:rPr>
              <a:t>M.Sc. Cyber Security Sem 3</a:t>
            </a:r>
          </a:p>
          <a:p>
            <a:pPr algn="ctr">
              <a:lnSpc>
                <a:spcPts val="3359"/>
              </a:lnSpc>
            </a:pPr>
            <a:r>
              <a:rPr lang="en-US" sz="2400" dirty="0">
                <a:solidFill>
                  <a:srgbClr val="F4E7E7"/>
                </a:solidFill>
                <a:latin typeface="Telegraf"/>
              </a:rPr>
              <a:t>Enroll. No.: 03220300002034</a:t>
            </a:r>
          </a:p>
          <a:p>
            <a:pPr algn="ctr">
              <a:lnSpc>
                <a:spcPts val="3359"/>
              </a:lnSpc>
              <a:spcBef>
                <a:spcPct val="0"/>
              </a:spcBef>
            </a:pPr>
            <a:r>
              <a:rPr lang="en-US" sz="2400" dirty="0">
                <a:solidFill>
                  <a:srgbClr val="F4E7E7"/>
                </a:solidFill>
                <a:latin typeface="Telegraf"/>
              </a:rPr>
              <a:t>Subject: IoT Security and Forensics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grpSp>
        <p:nvGrpSpPr>
          <p:cNvPr id="3" name="Group 3"/>
          <p:cNvGrpSpPr/>
          <p:nvPr/>
        </p:nvGrpSpPr>
        <p:grpSpPr>
          <a:xfrm>
            <a:off x="539192" y="316332"/>
            <a:ext cx="8604808" cy="853113"/>
            <a:chOff x="0" y="0"/>
            <a:chExt cx="11473077" cy="1137484"/>
          </a:xfrm>
        </p:grpSpPr>
        <p:sp>
          <p:nvSpPr>
            <p:cNvPr id="4" name="TextBox 4"/>
            <p:cNvSpPr txBox="1"/>
            <p:nvPr/>
          </p:nvSpPr>
          <p:spPr>
            <a:xfrm>
              <a:off x="0" y="28575"/>
              <a:ext cx="11473077" cy="978958"/>
            </a:xfrm>
            <a:prstGeom prst="rect">
              <a:avLst/>
            </a:prstGeom>
          </p:spPr>
          <p:txBody>
            <a:bodyPr lIns="0" tIns="0" rIns="0" bIns="0" rtlCol="0" anchor="t">
              <a:spAutoFit/>
            </a:bodyPr>
            <a:lstStyle/>
            <a:p>
              <a:pPr>
                <a:lnSpc>
                  <a:spcPts val="5000"/>
                </a:lnSpc>
              </a:pPr>
              <a:r>
                <a:rPr lang="en-US" sz="5000">
                  <a:solidFill>
                    <a:srgbClr val="F4E7E7"/>
                  </a:solidFill>
                  <a:latin typeface="Telegraf Bold"/>
                </a:rPr>
                <a:t>Challenges in IoT Forensic</a:t>
              </a:r>
            </a:p>
          </p:txBody>
        </p:sp>
        <p:sp>
          <p:nvSpPr>
            <p:cNvPr id="5" name="Freeform 5"/>
            <p:cNvSpPr/>
            <p:nvPr/>
          </p:nvSpPr>
          <p:spPr>
            <a:xfrm flipH="1">
              <a:off x="20522" y="981007"/>
              <a:ext cx="6620194" cy="156477"/>
            </a:xfrm>
            <a:custGeom>
              <a:avLst/>
              <a:gdLst/>
              <a:ahLst/>
              <a:cxnLst/>
              <a:rect l="l" t="t" r="r" b="b"/>
              <a:pathLst>
                <a:path w="6620194" h="156477">
                  <a:moveTo>
                    <a:pt x="6620195" y="0"/>
                  </a:moveTo>
                  <a:lnTo>
                    <a:pt x="0" y="0"/>
                  </a:lnTo>
                  <a:lnTo>
                    <a:pt x="0" y="156477"/>
                  </a:lnTo>
                  <a:lnTo>
                    <a:pt x="6620195" y="156477"/>
                  </a:lnTo>
                  <a:lnTo>
                    <a:pt x="6620195"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6" name="TextBox 6"/>
          <p:cNvSpPr txBox="1"/>
          <p:nvPr/>
        </p:nvSpPr>
        <p:spPr>
          <a:xfrm>
            <a:off x="554584" y="1305245"/>
            <a:ext cx="17359382" cy="8596630"/>
          </a:xfrm>
          <a:prstGeom prst="rect">
            <a:avLst/>
          </a:prstGeom>
        </p:spPr>
        <p:txBody>
          <a:bodyPr lIns="0" tIns="0" rIns="0" bIns="0" rtlCol="0" anchor="t">
            <a:spAutoFit/>
          </a:bodyPr>
          <a:lstStyle/>
          <a:p>
            <a:pPr marL="561341" lvl="1" indent="-280670">
              <a:lnSpc>
                <a:spcPts val="3380"/>
              </a:lnSpc>
              <a:buFont typeface="Arial"/>
              <a:buChar char="•"/>
            </a:pPr>
            <a:r>
              <a:rPr lang="en-US" sz="2600">
                <a:solidFill>
                  <a:srgbClr val="FFFFFF"/>
                </a:solidFill>
                <a:latin typeface="Telegraf Bold"/>
              </a:rPr>
              <a:t>Network Complexity:</a:t>
            </a:r>
          </a:p>
          <a:p>
            <a:pPr marL="1122681" lvl="2" indent="-374227">
              <a:lnSpc>
                <a:spcPts val="3380"/>
              </a:lnSpc>
              <a:buFont typeface="Arial"/>
              <a:buChar char="⚬"/>
            </a:pPr>
            <a:r>
              <a:rPr lang="en-US" sz="2600">
                <a:solidFill>
                  <a:srgbClr val="FFFFFF"/>
                </a:solidFill>
                <a:latin typeface="Telegraf"/>
              </a:rPr>
              <a:t>Devices may communicate over various protocols and networks, making it difficult to capture and analyze all relevant traffic.</a:t>
            </a:r>
          </a:p>
          <a:p>
            <a:pPr marL="1122681" lvl="2" indent="-374227">
              <a:lnSpc>
                <a:spcPts val="3380"/>
              </a:lnSpc>
              <a:buFont typeface="Arial"/>
              <a:buChar char="⚬"/>
            </a:pPr>
            <a:r>
              <a:rPr lang="en-US" sz="2600">
                <a:solidFill>
                  <a:srgbClr val="FFFFFF"/>
                </a:solidFill>
                <a:latin typeface="Telegraf"/>
              </a:rPr>
              <a:t>Identifying malicious activity in complex network environments can be challenging.</a:t>
            </a:r>
          </a:p>
          <a:p>
            <a:pPr>
              <a:lnSpc>
                <a:spcPts val="3380"/>
              </a:lnSpc>
            </a:pPr>
            <a:endParaRPr lang="en-US" sz="2600">
              <a:solidFill>
                <a:srgbClr val="FFFFFF"/>
              </a:solidFill>
              <a:latin typeface="Telegraf"/>
            </a:endParaRPr>
          </a:p>
          <a:p>
            <a:pPr marL="561341" lvl="1" indent="-280670">
              <a:lnSpc>
                <a:spcPts val="3380"/>
              </a:lnSpc>
              <a:buFont typeface="Arial"/>
              <a:buChar char="•"/>
            </a:pPr>
            <a:r>
              <a:rPr lang="en-US" sz="2600">
                <a:solidFill>
                  <a:srgbClr val="FFFFFF"/>
                </a:solidFill>
                <a:latin typeface="Telegraf Bold"/>
              </a:rPr>
              <a:t>Data Privacy Concerns:</a:t>
            </a:r>
          </a:p>
          <a:p>
            <a:pPr marL="1122681" lvl="2" indent="-374227">
              <a:lnSpc>
                <a:spcPts val="3380"/>
              </a:lnSpc>
              <a:buFont typeface="Arial"/>
              <a:buChar char="⚬"/>
            </a:pPr>
            <a:r>
              <a:rPr lang="en-US" sz="2600">
                <a:solidFill>
                  <a:srgbClr val="FFFFFF"/>
                </a:solidFill>
                <a:latin typeface="Telegraf"/>
              </a:rPr>
              <a:t>Need to balance forensic investigation with data privacy regulations.</a:t>
            </a:r>
          </a:p>
          <a:p>
            <a:pPr marL="1122681" lvl="2" indent="-374227">
              <a:lnSpc>
                <a:spcPts val="3380"/>
              </a:lnSpc>
              <a:buFont typeface="Arial"/>
              <a:buChar char="⚬"/>
            </a:pPr>
            <a:r>
              <a:rPr lang="en-US" sz="2600">
                <a:solidFill>
                  <a:srgbClr val="FFFFFF"/>
                </a:solidFill>
                <a:latin typeface="Telegraf"/>
              </a:rPr>
              <a:t>Anonymization and pseudonymization of data may be necessary.</a:t>
            </a:r>
          </a:p>
          <a:p>
            <a:pPr>
              <a:lnSpc>
                <a:spcPts val="3380"/>
              </a:lnSpc>
            </a:pPr>
            <a:endParaRPr lang="en-US" sz="2600">
              <a:solidFill>
                <a:srgbClr val="FFFFFF"/>
              </a:solidFill>
              <a:latin typeface="Telegraf"/>
            </a:endParaRPr>
          </a:p>
          <a:p>
            <a:pPr marL="561341" lvl="1" indent="-280670">
              <a:lnSpc>
                <a:spcPts val="3380"/>
              </a:lnSpc>
              <a:buFont typeface="Arial"/>
              <a:buChar char="•"/>
            </a:pPr>
            <a:r>
              <a:rPr lang="en-US" sz="2600">
                <a:solidFill>
                  <a:srgbClr val="FFFFFF"/>
                </a:solidFill>
                <a:latin typeface="Telegraf Bold"/>
              </a:rPr>
              <a:t>Resource Constraints:</a:t>
            </a:r>
          </a:p>
          <a:p>
            <a:pPr marL="1122681" lvl="2" indent="-374227">
              <a:lnSpc>
                <a:spcPts val="3380"/>
              </a:lnSpc>
              <a:buFont typeface="Arial"/>
              <a:buChar char="⚬"/>
            </a:pPr>
            <a:r>
              <a:rPr lang="en-US" sz="2600">
                <a:solidFill>
                  <a:srgbClr val="FFFFFF"/>
                </a:solidFill>
                <a:latin typeface="Telegraf"/>
              </a:rPr>
              <a:t>Limited availability of trained personnel and specialized equipment for IoT forensics.</a:t>
            </a:r>
          </a:p>
          <a:p>
            <a:pPr marL="1122681" lvl="2" indent="-374227">
              <a:lnSpc>
                <a:spcPts val="3380"/>
              </a:lnSpc>
              <a:buFont typeface="Arial"/>
              <a:buChar char="⚬"/>
            </a:pPr>
            <a:r>
              <a:rPr lang="en-US" sz="2600">
                <a:solidFill>
                  <a:srgbClr val="FFFFFF"/>
                </a:solidFill>
                <a:latin typeface="Telegraf"/>
              </a:rPr>
              <a:t>Cost of acquiring and maintaining forensic tools and resources can be high.</a:t>
            </a:r>
          </a:p>
          <a:p>
            <a:pPr>
              <a:lnSpc>
                <a:spcPts val="3380"/>
              </a:lnSpc>
            </a:pPr>
            <a:endParaRPr lang="en-US" sz="2600">
              <a:solidFill>
                <a:srgbClr val="FFFFFF"/>
              </a:solidFill>
              <a:latin typeface="Telegraf"/>
            </a:endParaRPr>
          </a:p>
          <a:p>
            <a:pPr marL="561341" lvl="1" indent="-280670">
              <a:lnSpc>
                <a:spcPts val="3380"/>
              </a:lnSpc>
              <a:buFont typeface="Arial"/>
              <a:buChar char="•"/>
            </a:pPr>
            <a:r>
              <a:rPr lang="en-US" sz="2600">
                <a:solidFill>
                  <a:srgbClr val="FFFFFF"/>
                </a:solidFill>
                <a:latin typeface="Telegraf Bold"/>
              </a:rPr>
              <a:t>Emerging Technologies:</a:t>
            </a:r>
          </a:p>
          <a:p>
            <a:pPr marL="1122681" lvl="2" indent="-374227">
              <a:lnSpc>
                <a:spcPts val="3380"/>
              </a:lnSpc>
              <a:buFont typeface="Arial"/>
              <a:buChar char="⚬"/>
            </a:pPr>
            <a:r>
              <a:rPr lang="en-US" sz="2600">
                <a:solidFill>
                  <a:srgbClr val="FFFFFF"/>
                </a:solidFill>
                <a:latin typeface="Telegraf"/>
              </a:rPr>
              <a:t>New technologies like blockchain and artificial intelligence are creating new challenges for IoT forensics.</a:t>
            </a:r>
          </a:p>
          <a:p>
            <a:pPr marL="1122681" lvl="2" indent="-374227">
              <a:lnSpc>
                <a:spcPts val="3380"/>
              </a:lnSpc>
              <a:buFont typeface="Arial"/>
              <a:buChar char="⚬"/>
            </a:pPr>
            <a:r>
              <a:rPr lang="en-US" sz="2600">
                <a:solidFill>
                  <a:srgbClr val="FFFFFF"/>
                </a:solidFill>
                <a:latin typeface="Telegraf"/>
              </a:rPr>
              <a:t>Need for continuous research and development to keep pace with technological advancements.</a:t>
            </a:r>
          </a:p>
          <a:p>
            <a:pPr>
              <a:lnSpc>
                <a:spcPts val="3380"/>
              </a:lnSpc>
            </a:pPr>
            <a:endParaRPr lang="en-US" sz="2600">
              <a:solidFill>
                <a:srgbClr val="FFFFFF"/>
              </a:solidFill>
              <a:latin typeface="Telegraf"/>
            </a:endParaRPr>
          </a:p>
          <a:p>
            <a:pPr marL="561341" lvl="1" indent="-280670">
              <a:lnSpc>
                <a:spcPts val="3380"/>
              </a:lnSpc>
              <a:buFont typeface="Arial"/>
              <a:buChar char="•"/>
            </a:pPr>
            <a:r>
              <a:rPr lang="en-US" sz="2600">
                <a:solidFill>
                  <a:srgbClr val="FFFFFF"/>
                </a:solidFill>
                <a:latin typeface="Telegraf Bold"/>
              </a:rPr>
              <a:t>Legal and Regulatory Landscape:</a:t>
            </a:r>
          </a:p>
          <a:p>
            <a:pPr marL="1122681" lvl="2" indent="-374227">
              <a:lnSpc>
                <a:spcPts val="3380"/>
              </a:lnSpc>
              <a:buFont typeface="Arial"/>
              <a:buChar char="⚬"/>
            </a:pPr>
            <a:r>
              <a:rPr lang="en-US" sz="2600">
                <a:solidFill>
                  <a:srgbClr val="FFFFFF"/>
                </a:solidFill>
                <a:latin typeface="Telegraf"/>
              </a:rPr>
              <a:t>Lack of clear legal frameworks for IoT forensics in many jurisdictions.</a:t>
            </a:r>
          </a:p>
          <a:p>
            <a:pPr marL="1122681" lvl="2" indent="-374227">
              <a:lnSpc>
                <a:spcPts val="3380"/>
              </a:lnSpc>
              <a:spcBef>
                <a:spcPct val="0"/>
              </a:spcBef>
              <a:buFont typeface="Arial"/>
              <a:buChar char="⚬"/>
            </a:pPr>
            <a:r>
              <a:rPr lang="en-US" sz="2600">
                <a:solidFill>
                  <a:srgbClr val="FFFFFF"/>
                </a:solidFill>
                <a:latin typeface="Telegraf"/>
              </a:rPr>
              <a:t>Uncertainty regarding data ownership, chain of custody, and admissibility of evidence.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sp>
        <p:nvSpPr>
          <p:cNvPr id="3" name="TextBox 3"/>
          <p:cNvSpPr txBox="1"/>
          <p:nvPr/>
        </p:nvSpPr>
        <p:spPr>
          <a:xfrm>
            <a:off x="539192" y="344907"/>
            <a:ext cx="10037368" cy="727075"/>
          </a:xfrm>
          <a:prstGeom prst="rect">
            <a:avLst/>
          </a:prstGeom>
        </p:spPr>
        <p:txBody>
          <a:bodyPr lIns="0" tIns="0" rIns="0" bIns="0" rtlCol="0" anchor="t">
            <a:spAutoFit/>
          </a:bodyPr>
          <a:lstStyle/>
          <a:p>
            <a:pPr>
              <a:lnSpc>
                <a:spcPts val="5000"/>
              </a:lnSpc>
            </a:pPr>
            <a:r>
              <a:rPr lang="en-US" sz="5000">
                <a:solidFill>
                  <a:srgbClr val="F4E7E7"/>
                </a:solidFill>
                <a:latin typeface="Telegraf Bold"/>
              </a:rPr>
              <a:t>Future Trends of IoT Forensics</a:t>
            </a:r>
          </a:p>
        </p:txBody>
      </p:sp>
      <p:sp>
        <p:nvSpPr>
          <p:cNvPr id="4" name="Freeform 4"/>
          <p:cNvSpPr/>
          <p:nvPr/>
        </p:nvSpPr>
        <p:spPr>
          <a:xfrm flipH="1">
            <a:off x="554584" y="1052087"/>
            <a:ext cx="4965146" cy="117358"/>
          </a:xfrm>
          <a:custGeom>
            <a:avLst/>
            <a:gdLst/>
            <a:ahLst/>
            <a:cxnLst/>
            <a:rect l="l" t="t" r="r" b="b"/>
            <a:pathLst>
              <a:path w="4965146" h="117358">
                <a:moveTo>
                  <a:pt x="4965146" y="0"/>
                </a:moveTo>
                <a:lnTo>
                  <a:pt x="0" y="0"/>
                </a:lnTo>
                <a:lnTo>
                  <a:pt x="0" y="117358"/>
                </a:lnTo>
                <a:lnTo>
                  <a:pt x="4965146" y="117358"/>
                </a:lnTo>
                <a:lnTo>
                  <a:pt x="496514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554584" y="1459548"/>
            <a:ext cx="17359382" cy="7310755"/>
          </a:xfrm>
          <a:prstGeom prst="rect">
            <a:avLst/>
          </a:prstGeom>
        </p:spPr>
        <p:txBody>
          <a:bodyPr lIns="0" tIns="0" rIns="0" bIns="0" rtlCol="0" anchor="t">
            <a:spAutoFit/>
          </a:bodyPr>
          <a:lstStyle/>
          <a:p>
            <a:pPr>
              <a:lnSpc>
                <a:spcPts val="3380"/>
              </a:lnSpc>
            </a:pPr>
            <a:r>
              <a:rPr lang="en-US" sz="2600">
                <a:solidFill>
                  <a:srgbClr val="FFFFFF"/>
                </a:solidFill>
                <a:latin typeface="Telegraf Bold"/>
              </a:rPr>
              <a:t>1. Specialized Tools and Techniques:</a:t>
            </a:r>
          </a:p>
          <a:p>
            <a:pPr marL="561341" lvl="1" indent="-280670">
              <a:lnSpc>
                <a:spcPts val="3380"/>
              </a:lnSpc>
              <a:buFont typeface="Arial"/>
              <a:buChar char="•"/>
            </a:pPr>
            <a:r>
              <a:rPr lang="en-US" sz="2600">
                <a:solidFill>
                  <a:srgbClr val="FFFFFF"/>
                </a:solidFill>
                <a:latin typeface="Telegraf"/>
              </a:rPr>
              <a:t>Development of specialized tools and techniques for specific types of IoT devices and platforms.</a:t>
            </a:r>
          </a:p>
          <a:p>
            <a:pPr marL="561341" lvl="1" indent="-280670">
              <a:lnSpc>
                <a:spcPts val="3380"/>
              </a:lnSpc>
              <a:buFont typeface="Arial"/>
              <a:buChar char="•"/>
            </a:pPr>
            <a:r>
              <a:rPr lang="en-US" sz="2600">
                <a:solidFill>
                  <a:srgbClr val="FFFFFF"/>
                </a:solidFill>
                <a:latin typeface="Telegraf"/>
              </a:rPr>
              <a:t>Integration of AI and machine learning for automated evidence analysis and anomaly detection.</a:t>
            </a:r>
          </a:p>
          <a:p>
            <a:pPr marL="561341" lvl="1" indent="-280670">
              <a:lnSpc>
                <a:spcPts val="3380"/>
              </a:lnSpc>
              <a:buFont typeface="Arial"/>
              <a:buChar char="•"/>
            </a:pPr>
            <a:r>
              <a:rPr lang="en-US" sz="2600">
                <a:solidFill>
                  <a:srgbClr val="FFFFFF"/>
                </a:solidFill>
                <a:latin typeface="Telegraf"/>
              </a:rPr>
              <a:t>Cloud-based solutions for storing, analyzing, and managing large volumes of IoT forensic data.</a:t>
            </a:r>
          </a:p>
          <a:p>
            <a:pPr>
              <a:lnSpc>
                <a:spcPts val="3380"/>
              </a:lnSpc>
            </a:pPr>
            <a:endParaRPr lang="en-US" sz="2600">
              <a:solidFill>
                <a:srgbClr val="FFFFFF"/>
              </a:solidFill>
              <a:latin typeface="Telegraf"/>
            </a:endParaRPr>
          </a:p>
          <a:p>
            <a:pPr>
              <a:lnSpc>
                <a:spcPts val="3380"/>
              </a:lnSpc>
            </a:pPr>
            <a:r>
              <a:rPr lang="en-US" sz="2600">
                <a:solidFill>
                  <a:srgbClr val="FFFFFF"/>
                </a:solidFill>
                <a:latin typeface="Telegraf Bold"/>
              </a:rPr>
              <a:t>2. Standardization and Best Practices:</a:t>
            </a:r>
          </a:p>
          <a:p>
            <a:pPr marL="561341" lvl="1" indent="-280670">
              <a:lnSpc>
                <a:spcPts val="3380"/>
              </a:lnSpc>
              <a:buFont typeface="Arial"/>
              <a:buChar char="•"/>
            </a:pPr>
            <a:r>
              <a:rPr lang="en-US" sz="2600">
                <a:solidFill>
                  <a:srgbClr val="FFFFFF"/>
                </a:solidFill>
                <a:latin typeface="Telegraf"/>
              </a:rPr>
              <a:t>Development of standardized methodologies and best practices for IoT forensics investigations.</a:t>
            </a:r>
          </a:p>
          <a:p>
            <a:pPr marL="561341" lvl="1" indent="-280670">
              <a:lnSpc>
                <a:spcPts val="3380"/>
              </a:lnSpc>
              <a:buFont typeface="Arial"/>
              <a:buChar char="•"/>
            </a:pPr>
            <a:r>
              <a:rPr lang="en-US" sz="2600">
                <a:solidFill>
                  <a:srgbClr val="FFFFFF"/>
                </a:solidFill>
                <a:latin typeface="Telegraf"/>
              </a:rPr>
              <a:t>Collaboration between industry, academia, and law enforcement to develop guidelines and standards.</a:t>
            </a:r>
          </a:p>
          <a:p>
            <a:pPr marL="561341" lvl="1" indent="-280670">
              <a:lnSpc>
                <a:spcPts val="3380"/>
              </a:lnSpc>
              <a:buFont typeface="Arial"/>
              <a:buChar char="•"/>
            </a:pPr>
            <a:r>
              <a:rPr lang="en-US" sz="2600">
                <a:solidFill>
                  <a:srgbClr val="FFFFFF"/>
                </a:solidFill>
                <a:latin typeface="Telegraf"/>
              </a:rPr>
              <a:t>Creation of training programs and certifications for IoT forensic professionals.</a:t>
            </a:r>
          </a:p>
          <a:p>
            <a:pPr>
              <a:lnSpc>
                <a:spcPts val="3380"/>
              </a:lnSpc>
            </a:pPr>
            <a:endParaRPr lang="en-US" sz="2600">
              <a:solidFill>
                <a:srgbClr val="FFFFFF"/>
              </a:solidFill>
              <a:latin typeface="Telegraf"/>
            </a:endParaRPr>
          </a:p>
          <a:p>
            <a:pPr>
              <a:lnSpc>
                <a:spcPts val="3380"/>
              </a:lnSpc>
            </a:pPr>
            <a:r>
              <a:rPr lang="en-US" sz="2600">
                <a:solidFill>
                  <a:srgbClr val="FFFFFF"/>
                </a:solidFill>
                <a:latin typeface="Telegraf Bold"/>
              </a:rPr>
              <a:t>3. Addressing Encryption and Secure Boot:</a:t>
            </a:r>
          </a:p>
          <a:p>
            <a:pPr marL="561341" lvl="1" indent="-280670">
              <a:lnSpc>
                <a:spcPts val="3380"/>
              </a:lnSpc>
              <a:buFont typeface="Arial"/>
              <a:buChar char="•"/>
            </a:pPr>
            <a:r>
              <a:rPr lang="en-US" sz="2600">
                <a:solidFill>
                  <a:srgbClr val="FFFFFF"/>
                </a:solidFill>
                <a:latin typeface="Telegraf"/>
              </a:rPr>
              <a:t>Development of new methods for bypassing encryption and secure boot mechanisms to access critical forensic data.</a:t>
            </a:r>
          </a:p>
          <a:p>
            <a:pPr marL="561341" lvl="1" indent="-280670">
              <a:lnSpc>
                <a:spcPts val="3380"/>
              </a:lnSpc>
              <a:buFont typeface="Arial"/>
              <a:buChar char="•"/>
            </a:pPr>
            <a:r>
              <a:rPr lang="en-US" sz="2600">
                <a:solidFill>
                  <a:srgbClr val="FFFFFF"/>
                </a:solidFill>
                <a:latin typeface="Telegraf"/>
              </a:rPr>
              <a:t>Research into cryptographic vulnerabilities and exploit techniques specific to IoT devices.</a:t>
            </a:r>
          </a:p>
          <a:p>
            <a:pPr marL="561341" lvl="1" indent="-280670">
              <a:lnSpc>
                <a:spcPts val="3380"/>
              </a:lnSpc>
              <a:buFont typeface="Arial"/>
              <a:buChar char="•"/>
            </a:pPr>
            <a:r>
              <a:rPr lang="en-US" sz="2600">
                <a:solidFill>
                  <a:srgbClr val="FFFFFF"/>
                </a:solidFill>
                <a:latin typeface="Telegraf"/>
              </a:rPr>
              <a:t>Adoption of secure hardware encryption modules and key management solutions to improve data security without hindering forensics.</a:t>
            </a:r>
          </a:p>
          <a:p>
            <a:pPr>
              <a:lnSpc>
                <a:spcPts val="3380"/>
              </a:lnSpc>
              <a:spcBef>
                <a:spcPct val="0"/>
              </a:spcBef>
            </a:pPr>
            <a:endParaRPr lang="en-US" sz="2600">
              <a:solidFill>
                <a:srgbClr val="FFFFFF"/>
              </a:solidFill>
              <a:latin typeface="Telegraf"/>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sp>
        <p:nvSpPr>
          <p:cNvPr id="3" name="TextBox 3"/>
          <p:cNvSpPr txBox="1"/>
          <p:nvPr/>
        </p:nvSpPr>
        <p:spPr>
          <a:xfrm>
            <a:off x="539192" y="344907"/>
            <a:ext cx="10037368" cy="727075"/>
          </a:xfrm>
          <a:prstGeom prst="rect">
            <a:avLst/>
          </a:prstGeom>
        </p:spPr>
        <p:txBody>
          <a:bodyPr lIns="0" tIns="0" rIns="0" bIns="0" rtlCol="0" anchor="t">
            <a:spAutoFit/>
          </a:bodyPr>
          <a:lstStyle/>
          <a:p>
            <a:pPr>
              <a:lnSpc>
                <a:spcPts val="5000"/>
              </a:lnSpc>
            </a:pPr>
            <a:r>
              <a:rPr lang="en-US" sz="5000">
                <a:solidFill>
                  <a:srgbClr val="F4E7E7"/>
                </a:solidFill>
                <a:latin typeface="Telegraf Bold"/>
              </a:rPr>
              <a:t>Future Trends of IoT Forensics</a:t>
            </a:r>
          </a:p>
        </p:txBody>
      </p:sp>
      <p:sp>
        <p:nvSpPr>
          <p:cNvPr id="4" name="Freeform 4"/>
          <p:cNvSpPr/>
          <p:nvPr/>
        </p:nvSpPr>
        <p:spPr>
          <a:xfrm flipH="1">
            <a:off x="554584" y="1052087"/>
            <a:ext cx="4965146" cy="117358"/>
          </a:xfrm>
          <a:custGeom>
            <a:avLst/>
            <a:gdLst/>
            <a:ahLst/>
            <a:cxnLst/>
            <a:rect l="l" t="t" r="r" b="b"/>
            <a:pathLst>
              <a:path w="4965146" h="117358">
                <a:moveTo>
                  <a:pt x="4965146" y="0"/>
                </a:moveTo>
                <a:lnTo>
                  <a:pt x="0" y="0"/>
                </a:lnTo>
                <a:lnTo>
                  <a:pt x="0" y="117358"/>
                </a:lnTo>
                <a:lnTo>
                  <a:pt x="4965146" y="117358"/>
                </a:lnTo>
                <a:lnTo>
                  <a:pt x="496514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539192" y="1568656"/>
            <a:ext cx="17359382" cy="9025255"/>
          </a:xfrm>
          <a:prstGeom prst="rect">
            <a:avLst/>
          </a:prstGeom>
        </p:spPr>
        <p:txBody>
          <a:bodyPr lIns="0" tIns="0" rIns="0" bIns="0" rtlCol="0" anchor="t">
            <a:spAutoFit/>
          </a:bodyPr>
          <a:lstStyle/>
          <a:p>
            <a:pPr>
              <a:lnSpc>
                <a:spcPts val="3380"/>
              </a:lnSpc>
            </a:pPr>
            <a:r>
              <a:rPr lang="en-US" sz="2600">
                <a:solidFill>
                  <a:srgbClr val="FFFFFF"/>
                </a:solidFill>
                <a:latin typeface="Telegraf Bold"/>
              </a:rPr>
              <a:t>4. Network Traffic Analysis and Attribution:</a:t>
            </a:r>
          </a:p>
          <a:p>
            <a:pPr marL="561341" lvl="1" indent="-280670">
              <a:lnSpc>
                <a:spcPts val="3380"/>
              </a:lnSpc>
              <a:buFont typeface="Arial"/>
              <a:buChar char="•"/>
            </a:pPr>
            <a:r>
              <a:rPr lang="en-US" sz="2600">
                <a:solidFill>
                  <a:srgbClr val="FFFFFF"/>
                </a:solidFill>
                <a:latin typeface="Telegraf"/>
              </a:rPr>
              <a:t>Advanced network traffic analysis tools with enhanced capabilities for identifying malicious activity and attributing attacks to specific devices.</a:t>
            </a:r>
          </a:p>
          <a:p>
            <a:pPr marL="561341" lvl="1" indent="-280670">
              <a:lnSpc>
                <a:spcPts val="3380"/>
              </a:lnSpc>
              <a:buFont typeface="Arial"/>
              <a:buChar char="•"/>
            </a:pPr>
            <a:r>
              <a:rPr lang="en-US" sz="2600">
                <a:solidFill>
                  <a:srgbClr val="FFFFFF"/>
                </a:solidFill>
                <a:latin typeface="Telegraf"/>
              </a:rPr>
              <a:t>Integration of network traffic analysis with other forensic tools to provide a holistic view of an incident.</a:t>
            </a:r>
          </a:p>
          <a:p>
            <a:pPr marL="561341" lvl="1" indent="-280670">
              <a:lnSpc>
                <a:spcPts val="3380"/>
              </a:lnSpc>
              <a:buFont typeface="Arial"/>
              <a:buChar char="•"/>
            </a:pPr>
            <a:r>
              <a:rPr lang="en-US" sz="2600">
                <a:solidFill>
                  <a:srgbClr val="FFFFFF"/>
                </a:solidFill>
                <a:latin typeface="Telegraf"/>
              </a:rPr>
              <a:t>Development of techniques for analyzing encrypted network traffic and identifying hidden communication channels.</a:t>
            </a:r>
          </a:p>
          <a:p>
            <a:pPr>
              <a:lnSpc>
                <a:spcPts val="3380"/>
              </a:lnSpc>
            </a:pPr>
            <a:endParaRPr lang="en-US" sz="2600">
              <a:solidFill>
                <a:srgbClr val="FFFFFF"/>
              </a:solidFill>
              <a:latin typeface="Telegraf"/>
            </a:endParaRPr>
          </a:p>
          <a:p>
            <a:pPr>
              <a:lnSpc>
                <a:spcPts val="3380"/>
              </a:lnSpc>
            </a:pPr>
            <a:r>
              <a:rPr lang="en-US" sz="2600">
                <a:solidFill>
                  <a:srgbClr val="FFFFFF"/>
                </a:solidFill>
                <a:latin typeface="Telegraf Bold"/>
              </a:rPr>
              <a:t>5. Blockchain and Data Provenance:</a:t>
            </a:r>
          </a:p>
          <a:p>
            <a:pPr marL="561341" lvl="1" indent="-280670">
              <a:lnSpc>
                <a:spcPts val="3380"/>
              </a:lnSpc>
              <a:buFont typeface="Arial"/>
              <a:buChar char="•"/>
            </a:pPr>
            <a:r>
              <a:rPr lang="en-US" sz="2600">
                <a:solidFill>
                  <a:srgbClr val="FFFFFF"/>
                </a:solidFill>
                <a:latin typeface="Telegraf"/>
              </a:rPr>
              <a:t>Utilizing blockchain technology for secure storage and tamper-proof recording of forensic data.</a:t>
            </a:r>
          </a:p>
          <a:p>
            <a:pPr marL="561341" lvl="1" indent="-280670">
              <a:lnSpc>
                <a:spcPts val="3380"/>
              </a:lnSpc>
              <a:buFont typeface="Arial"/>
              <a:buChar char="•"/>
            </a:pPr>
            <a:r>
              <a:rPr lang="en-US" sz="2600">
                <a:solidFill>
                  <a:srgbClr val="FFFFFF"/>
                </a:solidFill>
                <a:latin typeface="Telegraf"/>
              </a:rPr>
              <a:t>Leveraging blockchain to track the provenance of data and ensure its integrity throughout the investigation process.</a:t>
            </a:r>
          </a:p>
          <a:p>
            <a:pPr marL="561341" lvl="1" indent="-280670">
              <a:lnSpc>
                <a:spcPts val="3380"/>
              </a:lnSpc>
              <a:buFont typeface="Arial"/>
              <a:buChar char="•"/>
            </a:pPr>
            <a:r>
              <a:rPr lang="en-US" sz="2600">
                <a:solidFill>
                  <a:srgbClr val="FFFFFF"/>
                </a:solidFill>
                <a:latin typeface="Telegraf"/>
              </a:rPr>
              <a:t>Research into the application of blockchain-based solutions for secure evidence sharing and collaboration between investigators.</a:t>
            </a:r>
          </a:p>
          <a:p>
            <a:pPr>
              <a:lnSpc>
                <a:spcPts val="3380"/>
              </a:lnSpc>
            </a:pPr>
            <a:endParaRPr lang="en-US" sz="2600">
              <a:solidFill>
                <a:srgbClr val="FFFFFF"/>
              </a:solidFill>
              <a:latin typeface="Telegraf"/>
            </a:endParaRPr>
          </a:p>
          <a:p>
            <a:pPr>
              <a:lnSpc>
                <a:spcPts val="3380"/>
              </a:lnSpc>
            </a:pPr>
            <a:r>
              <a:rPr lang="en-US" sz="2600">
                <a:solidFill>
                  <a:srgbClr val="FFFFFF"/>
                </a:solidFill>
                <a:latin typeface="Telegraf Bold"/>
              </a:rPr>
              <a:t>6. Legal and Regulatory Framework:</a:t>
            </a:r>
          </a:p>
          <a:p>
            <a:pPr marL="561341" lvl="1" indent="-280670">
              <a:lnSpc>
                <a:spcPts val="3380"/>
              </a:lnSpc>
              <a:buFont typeface="Arial"/>
              <a:buChar char="•"/>
            </a:pPr>
            <a:r>
              <a:rPr lang="en-US" sz="2600">
                <a:solidFill>
                  <a:srgbClr val="FFFFFF"/>
                </a:solidFill>
                <a:latin typeface="Telegraf"/>
              </a:rPr>
              <a:t>Development of clear legal frameworks for IoT forensics investigations and evidence admissibility.</a:t>
            </a:r>
          </a:p>
          <a:p>
            <a:pPr marL="561341" lvl="1" indent="-280670">
              <a:lnSpc>
                <a:spcPts val="3380"/>
              </a:lnSpc>
              <a:buFont typeface="Arial"/>
              <a:buChar char="•"/>
            </a:pPr>
            <a:r>
              <a:rPr lang="en-US" sz="2600">
                <a:solidFill>
                  <a:srgbClr val="FFFFFF"/>
                </a:solidFill>
                <a:latin typeface="Telegraf"/>
              </a:rPr>
              <a:t>Addressing data privacy concerns and ensuring compliance with relevant regulations.</a:t>
            </a:r>
          </a:p>
          <a:p>
            <a:pPr marL="561341" lvl="1" indent="-280670">
              <a:lnSpc>
                <a:spcPts val="3380"/>
              </a:lnSpc>
              <a:buFont typeface="Arial"/>
              <a:buChar char="•"/>
            </a:pPr>
            <a:r>
              <a:rPr lang="en-US" sz="2600">
                <a:solidFill>
                  <a:srgbClr val="FFFFFF"/>
                </a:solidFill>
                <a:latin typeface="Telegraf"/>
              </a:rPr>
              <a:t>International collaboration to establish harmonized legal frameworks for global investigations involving IoT devices.</a:t>
            </a:r>
          </a:p>
          <a:p>
            <a:pPr>
              <a:lnSpc>
                <a:spcPts val="3380"/>
              </a:lnSpc>
            </a:pPr>
            <a:endParaRPr lang="en-US" sz="2600">
              <a:solidFill>
                <a:srgbClr val="FFFFFF"/>
              </a:solidFill>
              <a:latin typeface="Telegraf"/>
            </a:endParaRPr>
          </a:p>
          <a:p>
            <a:pPr>
              <a:lnSpc>
                <a:spcPts val="3380"/>
              </a:lnSpc>
              <a:spcBef>
                <a:spcPct val="0"/>
              </a:spcBef>
            </a:pPr>
            <a:endParaRPr lang="en-US" sz="2600">
              <a:solidFill>
                <a:srgbClr val="FFFFFF"/>
              </a:solidFill>
              <a:latin typeface="Telegraf"/>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sp>
        <p:nvSpPr>
          <p:cNvPr id="3" name="TextBox 3"/>
          <p:cNvSpPr txBox="1"/>
          <p:nvPr/>
        </p:nvSpPr>
        <p:spPr>
          <a:xfrm>
            <a:off x="539192" y="344907"/>
            <a:ext cx="10037368" cy="727075"/>
          </a:xfrm>
          <a:prstGeom prst="rect">
            <a:avLst/>
          </a:prstGeom>
        </p:spPr>
        <p:txBody>
          <a:bodyPr lIns="0" tIns="0" rIns="0" bIns="0" rtlCol="0" anchor="t">
            <a:spAutoFit/>
          </a:bodyPr>
          <a:lstStyle/>
          <a:p>
            <a:pPr>
              <a:lnSpc>
                <a:spcPts val="5000"/>
              </a:lnSpc>
            </a:pPr>
            <a:r>
              <a:rPr lang="en-US" sz="5000">
                <a:solidFill>
                  <a:srgbClr val="F4E7E7"/>
                </a:solidFill>
                <a:latin typeface="Telegraf Bold"/>
              </a:rPr>
              <a:t>Future Trends of IoT Forensics</a:t>
            </a:r>
          </a:p>
        </p:txBody>
      </p:sp>
      <p:sp>
        <p:nvSpPr>
          <p:cNvPr id="4" name="Freeform 4"/>
          <p:cNvSpPr/>
          <p:nvPr/>
        </p:nvSpPr>
        <p:spPr>
          <a:xfrm flipH="1">
            <a:off x="554584" y="1052087"/>
            <a:ext cx="4965146" cy="117358"/>
          </a:xfrm>
          <a:custGeom>
            <a:avLst/>
            <a:gdLst/>
            <a:ahLst/>
            <a:cxnLst/>
            <a:rect l="l" t="t" r="r" b="b"/>
            <a:pathLst>
              <a:path w="4965146" h="117358">
                <a:moveTo>
                  <a:pt x="4965146" y="0"/>
                </a:moveTo>
                <a:lnTo>
                  <a:pt x="0" y="0"/>
                </a:lnTo>
                <a:lnTo>
                  <a:pt x="0" y="117358"/>
                </a:lnTo>
                <a:lnTo>
                  <a:pt x="4965146" y="117358"/>
                </a:lnTo>
                <a:lnTo>
                  <a:pt x="496514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554584" y="1689617"/>
            <a:ext cx="17359382" cy="6024880"/>
          </a:xfrm>
          <a:prstGeom prst="rect">
            <a:avLst/>
          </a:prstGeom>
        </p:spPr>
        <p:txBody>
          <a:bodyPr lIns="0" tIns="0" rIns="0" bIns="0" rtlCol="0" anchor="t">
            <a:spAutoFit/>
          </a:bodyPr>
          <a:lstStyle/>
          <a:p>
            <a:pPr>
              <a:lnSpc>
                <a:spcPts val="3380"/>
              </a:lnSpc>
            </a:pPr>
            <a:r>
              <a:rPr lang="en-US" sz="2600">
                <a:solidFill>
                  <a:srgbClr val="FFFFFF"/>
                </a:solidFill>
                <a:latin typeface="Telegraf Bold"/>
              </a:rPr>
              <a:t>7. Collaboration and Open Source Development:</a:t>
            </a:r>
          </a:p>
          <a:p>
            <a:pPr marL="561341" lvl="1" indent="-280670">
              <a:lnSpc>
                <a:spcPts val="3380"/>
              </a:lnSpc>
              <a:buFont typeface="Arial"/>
              <a:buChar char="•"/>
            </a:pPr>
            <a:r>
              <a:rPr lang="en-US" sz="2600">
                <a:solidFill>
                  <a:srgbClr val="FFFFFF"/>
                </a:solidFill>
                <a:latin typeface="Telegraf"/>
              </a:rPr>
              <a:t>Increased collaboration between researchers, industry players, and law enforcement agencies.</a:t>
            </a:r>
          </a:p>
          <a:p>
            <a:pPr marL="561341" lvl="1" indent="-280670">
              <a:lnSpc>
                <a:spcPts val="3380"/>
              </a:lnSpc>
              <a:buFont typeface="Arial"/>
              <a:buChar char="•"/>
            </a:pPr>
            <a:r>
              <a:rPr lang="en-US" sz="2600">
                <a:solidFill>
                  <a:srgbClr val="FFFFFF"/>
                </a:solidFill>
                <a:latin typeface="Telegraf"/>
              </a:rPr>
              <a:t>Development of open-source tools and resources to improve accessibility and affordability of IoT forensics solutions.</a:t>
            </a:r>
          </a:p>
          <a:p>
            <a:pPr marL="561341" lvl="1" indent="-280670">
              <a:lnSpc>
                <a:spcPts val="3380"/>
              </a:lnSpc>
              <a:buFont typeface="Arial"/>
              <a:buChar char="•"/>
            </a:pPr>
            <a:r>
              <a:rPr lang="en-US" sz="2600">
                <a:solidFill>
                  <a:srgbClr val="FFFFFF"/>
                </a:solidFill>
                <a:latin typeface="Telegraf"/>
              </a:rPr>
              <a:t>Sharing knowledge and best practices through open-source communities and conferences.</a:t>
            </a:r>
          </a:p>
          <a:p>
            <a:pPr>
              <a:lnSpc>
                <a:spcPts val="3380"/>
              </a:lnSpc>
            </a:pPr>
            <a:endParaRPr lang="en-US" sz="2600">
              <a:solidFill>
                <a:srgbClr val="FFFFFF"/>
              </a:solidFill>
              <a:latin typeface="Telegraf"/>
            </a:endParaRPr>
          </a:p>
          <a:p>
            <a:pPr>
              <a:lnSpc>
                <a:spcPts val="3380"/>
              </a:lnSpc>
            </a:pPr>
            <a:r>
              <a:rPr lang="en-US" sz="2600">
                <a:solidFill>
                  <a:srgbClr val="FFFFFF"/>
                </a:solidFill>
                <a:latin typeface="Telegraf Bold"/>
              </a:rPr>
              <a:t>8. Focus on Automation and Efficiency:</a:t>
            </a:r>
          </a:p>
          <a:p>
            <a:pPr marL="561341" lvl="1" indent="-280670">
              <a:lnSpc>
                <a:spcPts val="3380"/>
              </a:lnSpc>
              <a:buFont typeface="Arial"/>
              <a:buChar char="•"/>
            </a:pPr>
            <a:r>
              <a:rPr lang="en-US" sz="2600">
                <a:solidFill>
                  <a:srgbClr val="FFFFFF"/>
                </a:solidFill>
                <a:latin typeface="Telegraf"/>
              </a:rPr>
              <a:t>Development of automated tools and workflows for streamlining the forensic process.</a:t>
            </a:r>
          </a:p>
          <a:p>
            <a:pPr marL="561341" lvl="1" indent="-280670">
              <a:lnSpc>
                <a:spcPts val="3380"/>
              </a:lnSpc>
              <a:buFont typeface="Arial"/>
              <a:buChar char="•"/>
            </a:pPr>
            <a:r>
              <a:rPr lang="en-US" sz="2600">
                <a:solidFill>
                  <a:srgbClr val="FFFFFF"/>
                </a:solidFill>
                <a:latin typeface="Telegraf"/>
              </a:rPr>
              <a:t>Integration of AI and machine learning for faster and more efficient analysis of large datasets.</a:t>
            </a:r>
          </a:p>
          <a:p>
            <a:pPr marL="561341" lvl="1" indent="-280670">
              <a:lnSpc>
                <a:spcPts val="3380"/>
              </a:lnSpc>
              <a:buFont typeface="Arial"/>
              <a:buChar char="•"/>
            </a:pPr>
            <a:r>
              <a:rPr lang="en-US" sz="2600">
                <a:solidFill>
                  <a:srgbClr val="FFFFFF"/>
                </a:solidFill>
                <a:latin typeface="Telegraf"/>
              </a:rPr>
              <a:t>Reducing the need for manual intervention and human error in the forensic process.</a:t>
            </a:r>
          </a:p>
          <a:p>
            <a:pPr>
              <a:lnSpc>
                <a:spcPts val="3380"/>
              </a:lnSpc>
            </a:pPr>
            <a:endParaRPr lang="en-US" sz="2600">
              <a:solidFill>
                <a:srgbClr val="FFFFFF"/>
              </a:solidFill>
              <a:latin typeface="Telegraf"/>
            </a:endParaRPr>
          </a:p>
          <a:p>
            <a:pPr>
              <a:lnSpc>
                <a:spcPts val="3380"/>
              </a:lnSpc>
            </a:pPr>
            <a:endParaRPr lang="en-US" sz="2600">
              <a:solidFill>
                <a:srgbClr val="FFFFFF"/>
              </a:solidFill>
              <a:latin typeface="Telegraf"/>
            </a:endParaRPr>
          </a:p>
          <a:p>
            <a:pPr>
              <a:lnSpc>
                <a:spcPts val="3380"/>
              </a:lnSpc>
            </a:pPr>
            <a:endParaRPr lang="en-US" sz="2600">
              <a:solidFill>
                <a:srgbClr val="FFFFFF"/>
              </a:solidFill>
              <a:latin typeface="Telegraf"/>
            </a:endParaRPr>
          </a:p>
          <a:p>
            <a:pPr>
              <a:lnSpc>
                <a:spcPts val="3380"/>
              </a:lnSpc>
              <a:spcBef>
                <a:spcPct val="0"/>
              </a:spcBef>
            </a:pPr>
            <a:endParaRPr lang="en-US" sz="2600">
              <a:solidFill>
                <a:srgbClr val="FFFFFF"/>
              </a:solidFill>
              <a:latin typeface="Telegraf"/>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sp>
        <p:nvSpPr>
          <p:cNvPr id="3" name="TextBox 3"/>
          <p:cNvSpPr txBox="1"/>
          <p:nvPr/>
        </p:nvSpPr>
        <p:spPr>
          <a:xfrm>
            <a:off x="539192" y="344907"/>
            <a:ext cx="10037368" cy="727075"/>
          </a:xfrm>
          <a:prstGeom prst="rect">
            <a:avLst/>
          </a:prstGeom>
        </p:spPr>
        <p:txBody>
          <a:bodyPr lIns="0" tIns="0" rIns="0" bIns="0" rtlCol="0" anchor="t">
            <a:spAutoFit/>
          </a:bodyPr>
          <a:lstStyle/>
          <a:p>
            <a:pPr>
              <a:lnSpc>
                <a:spcPts val="5000"/>
              </a:lnSpc>
            </a:pPr>
            <a:r>
              <a:rPr lang="en-US" sz="5000">
                <a:solidFill>
                  <a:srgbClr val="F4E7E7"/>
                </a:solidFill>
                <a:latin typeface="Telegraf Bold"/>
              </a:rPr>
              <a:t>Conclusion</a:t>
            </a:r>
          </a:p>
        </p:txBody>
      </p:sp>
      <p:sp>
        <p:nvSpPr>
          <p:cNvPr id="4" name="Freeform 4"/>
          <p:cNvSpPr/>
          <p:nvPr/>
        </p:nvSpPr>
        <p:spPr>
          <a:xfrm flipH="1">
            <a:off x="554584" y="1052087"/>
            <a:ext cx="4965146" cy="117358"/>
          </a:xfrm>
          <a:custGeom>
            <a:avLst/>
            <a:gdLst/>
            <a:ahLst/>
            <a:cxnLst/>
            <a:rect l="l" t="t" r="r" b="b"/>
            <a:pathLst>
              <a:path w="4965146" h="117358">
                <a:moveTo>
                  <a:pt x="4965146" y="0"/>
                </a:moveTo>
                <a:lnTo>
                  <a:pt x="0" y="0"/>
                </a:lnTo>
                <a:lnTo>
                  <a:pt x="0" y="117358"/>
                </a:lnTo>
                <a:lnTo>
                  <a:pt x="4965146" y="117358"/>
                </a:lnTo>
                <a:lnTo>
                  <a:pt x="496514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539192" y="1474759"/>
            <a:ext cx="17359382" cy="8168005"/>
          </a:xfrm>
          <a:prstGeom prst="rect">
            <a:avLst/>
          </a:prstGeom>
        </p:spPr>
        <p:txBody>
          <a:bodyPr lIns="0" tIns="0" rIns="0" bIns="0" rtlCol="0" anchor="t">
            <a:spAutoFit/>
          </a:bodyPr>
          <a:lstStyle/>
          <a:p>
            <a:pPr marL="561341" lvl="1" indent="-280670">
              <a:lnSpc>
                <a:spcPts val="3380"/>
              </a:lnSpc>
              <a:buFont typeface="Arial"/>
              <a:buChar char="•"/>
            </a:pPr>
            <a:r>
              <a:rPr lang="en-US" sz="2600">
                <a:solidFill>
                  <a:srgbClr val="FFFFFF"/>
                </a:solidFill>
                <a:latin typeface="Telegraf"/>
              </a:rPr>
              <a:t>IoT forensics is a rapidly evolving field with significant challenges and opportunities. By understanding the different layers of the IoT ecosystem and the tools and techniques available, investigators can gather critical evidence for cybersecurity investigations. </a:t>
            </a:r>
          </a:p>
          <a:p>
            <a:pPr>
              <a:lnSpc>
                <a:spcPts val="3380"/>
              </a:lnSpc>
            </a:pPr>
            <a:endParaRPr lang="en-US" sz="2600">
              <a:solidFill>
                <a:srgbClr val="FFFFFF"/>
              </a:solidFill>
              <a:latin typeface="Telegraf"/>
            </a:endParaRPr>
          </a:p>
          <a:p>
            <a:pPr marL="561341" lvl="1" indent="-280670">
              <a:lnSpc>
                <a:spcPts val="3380"/>
              </a:lnSpc>
              <a:buFont typeface="Arial"/>
              <a:buChar char="•"/>
            </a:pPr>
            <a:r>
              <a:rPr lang="en-US" sz="2600">
                <a:solidFill>
                  <a:srgbClr val="FFFFFF"/>
                </a:solidFill>
                <a:latin typeface="Telegraf"/>
              </a:rPr>
              <a:t>Addressing the challenges, embracing future trends, and continuously developing new technologies will ensure that IoT forensics remains effective in protecting the security and integrity of the connected world.</a:t>
            </a:r>
          </a:p>
          <a:p>
            <a:pPr>
              <a:lnSpc>
                <a:spcPts val="3380"/>
              </a:lnSpc>
            </a:pPr>
            <a:endParaRPr lang="en-US" sz="2600">
              <a:solidFill>
                <a:srgbClr val="FFFFFF"/>
              </a:solidFill>
              <a:latin typeface="Telegraf"/>
            </a:endParaRPr>
          </a:p>
          <a:p>
            <a:pPr marL="561341" lvl="1" indent="-280670">
              <a:lnSpc>
                <a:spcPts val="3380"/>
              </a:lnSpc>
              <a:buFont typeface="Arial"/>
              <a:buChar char="•"/>
            </a:pPr>
            <a:r>
              <a:rPr lang="en-US" sz="2600">
                <a:solidFill>
                  <a:srgbClr val="FFFFFF"/>
                </a:solidFill>
                <a:latin typeface="Telegraf"/>
              </a:rPr>
              <a:t>As the number of connected devices continues to grow, the importance of IoT forensics will only increase. By investing in research and development, promoting collaboration, and establishing standardized practices, we can ensure that this critical field has the tools and resources needed to address the evolving threats and challenges of the future.</a:t>
            </a:r>
          </a:p>
          <a:p>
            <a:pPr>
              <a:lnSpc>
                <a:spcPts val="3380"/>
              </a:lnSpc>
            </a:pPr>
            <a:endParaRPr lang="en-US" sz="2600">
              <a:solidFill>
                <a:srgbClr val="FFFFFF"/>
              </a:solidFill>
              <a:latin typeface="Telegraf"/>
            </a:endParaRPr>
          </a:p>
          <a:p>
            <a:pPr marL="561341" lvl="1" indent="-280670">
              <a:lnSpc>
                <a:spcPts val="3380"/>
              </a:lnSpc>
              <a:buFont typeface="Arial"/>
              <a:buChar char="•"/>
            </a:pPr>
            <a:r>
              <a:rPr lang="en-US" sz="2600">
                <a:solidFill>
                  <a:srgbClr val="FFFFFF"/>
                </a:solidFill>
                <a:latin typeface="Telegraf Bold"/>
              </a:rPr>
              <a:t>Key takeaways:</a:t>
            </a:r>
          </a:p>
          <a:p>
            <a:pPr marL="1122681" lvl="2" indent="-374227">
              <a:lnSpc>
                <a:spcPts val="3380"/>
              </a:lnSpc>
              <a:buFont typeface="Arial"/>
              <a:buChar char="⚬"/>
            </a:pPr>
            <a:r>
              <a:rPr lang="en-US" sz="2600">
                <a:solidFill>
                  <a:srgbClr val="FFFFFF"/>
                </a:solidFill>
                <a:latin typeface="Telegraf"/>
              </a:rPr>
              <a:t>IoT forensics plays a crucial role in investigating incidents related to connected devices.</a:t>
            </a:r>
          </a:p>
          <a:p>
            <a:pPr marL="1122681" lvl="2" indent="-374227">
              <a:lnSpc>
                <a:spcPts val="3380"/>
              </a:lnSpc>
              <a:buFont typeface="Arial"/>
              <a:buChar char="⚬"/>
            </a:pPr>
            <a:r>
              <a:rPr lang="en-US" sz="2600">
                <a:solidFill>
                  <a:srgbClr val="FFFFFF"/>
                </a:solidFill>
                <a:latin typeface="Telegraf"/>
              </a:rPr>
              <a:t>Diverse tools and techniques are available for different layers of the IoT ecosystem.</a:t>
            </a:r>
          </a:p>
          <a:p>
            <a:pPr marL="1122681" lvl="2" indent="-374227">
              <a:lnSpc>
                <a:spcPts val="3380"/>
              </a:lnSpc>
              <a:buFont typeface="Arial"/>
              <a:buChar char="⚬"/>
            </a:pPr>
            <a:r>
              <a:rPr lang="en-US" sz="2600">
                <a:solidFill>
                  <a:srgbClr val="FFFFFF"/>
                </a:solidFill>
                <a:latin typeface="Telegraf"/>
              </a:rPr>
              <a:t>Challenges exist due to device heterogeneity, limited resources, lack of standardization, and emerging technologies.</a:t>
            </a:r>
          </a:p>
          <a:p>
            <a:pPr marL="1122681" lvl="2" indent="-374227">
              <a:lnSpc>
                <a:spcPts val="3380"/>
              </a:lnSpc>
              <a:buFont typeface="Arial"/>
              <a:buChar char="⚬"/>
            </a:pPr>
            <a:r>
              <a:rPr lang="en-US" sz="2600">
                <a:solidFill>
                  <a:srgbClr val="FFFFFF"/>
                </a:solidFill>
                <a:latin typeface="Telegraf"/>
              </a:rPr>
              <a:t>Future trends focus on specialized tools, AI integration, standardization, secure data access, network analysis, blockchain, legal frameworks, collaboration, automation, user education, and ongoing research.</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sp>
        <p:nvSpPr>
          <p:cNvPr id="3" name="TextBox 3"/>
          <p:cNvSpPr txBox="1"/>
          <p:nvPr/>
        </p:nvSpPr>
        <p:spPr>
          <a:xfrm>
            <a:off x="539192" y="344907"/>
            <a:ext cx="10037368" cy="727075"/>
          </a:xfrm>
          <a:prstGeom prst="rect">
            <a:avLst/>
          </a:prstGeom>
        </p:spPr>
        <p:txBody>
          <a:bodyPr lIns="0" tIns="0" rIns="0" bIns="0" rtlCol="0" anchor="t">
            <a:spAutoFit/>
          </a:bodyPr>
          <a:lstStyle/>
          <a:p>
            <a:pPr>
              <a:lnSpc>
                <a:spcPts val="5000"/>
              </a:lnSpc>
            </a:pPr>
            <a:r>
              <a:rPr lang="en-US" sz="5000">
                <a:solidFill>
                  <a:srgbClr val="F4E7E7"/>
                </a:solidFill>
                <a:latin typeface="Telegraf Bold"/>
              </a:rPr>
              <a:t>References</a:t>
            </a:r>
          </a:p>
        </p:txBody>
      </p:sp>
      <p:sp>
        <p:nvSpPr>
          <p:cNvPr id="4" name="Freeform 4"/>
          <p:cNvSpPr/>
          <p:nvPr/>
        </p:nvSpPr>
        <p:spPr>
          <a:xfrm flipH="1">
            <a:off x="554584" y="1052087"/>
            <a:ext cx="4965146" cy="117358"/>
          </a:xfrm>
          <a:custGeom>
            <a:avLst/>
            <a:gdLst/>
            <a:ahLst/>
            <a:cxnLst/>
            <a:rect l="l" t="t" r="r" b="b"/>
            <a:pathLst>
              <a:path w="4965146" h="117358">
                <a:moveTo>
                  <a:pt x="4965146" y="0"/>
                </a:moveTo>
                <a:lnTo>
                  <a:pt x="0" y="0"/>
                </a:lnTo>
                <a:lnTo>
                  <a:pt x="0" y="117358"/>
                </a:lnTo>
                <a:lnTo>
                  <a:pt x="4965146" y="117358"/>
                </a:lnTo>
                <a:lnTo>
                  <a:pt x="496514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233630" y="1495810"/>
            <a:ext cx="17359382" cy="4739005"/>
          </a:xfrm>
          <a:prstGeom prst="rect">
            <a:avLst/>
          </a:prstGeom>
        </p:spPr>
        <p:txBody>
          <a:bodyPr lIns="0" tIns="0" rIns="0" bIns="0" rtlCol="0" anchor="t">
            <a:spAutoFit/>
          </a:bodyPr>
          <a:lstStyle/>
          <a:p>
            <a:pPr marL="1122681" lvl="2" indent="-374227">
              <a:lnSpc>
                <a:spcPts val="3380"/>
              </a:lnSpc>
              <a:buFont typeface="Arial"/>
              <a:buChar char="⚬"/>
            </a:pPr>
            <a:r>
              <a:rPr lang="en-US" sz="2600">
                <a:solidFill>
                  <a:srgbClr val="FFFFFF"/>
                </a:solidFill>
                <a:latin typeface="Telegraf Medium"/>
              </a:rPr>
              <a:t>A Review on the Internet of Things (IoT) Forensics:</a:t>
            </a:r>
            <a:r>
              <a:rPr lang="en-US" sz="2600">
                <a:solidFill>
                  <a:srgbClr val="FFFFFF"/>
                </a:solidFill>
                <a:latin typeface="Telegraf"/>
              </a:rPr>
              <a:t> </a:t>
            </a:r>
            <a:r>
              <a:rPr lang="en-US" sz="2600" u="sng">
                <a:solidFill>
                  <a:srgbClr val="FFFFFF"/>
                </a:solidFill>
                <a:latin typeface="Telegraf"/>
                <a:hlinkClick r:id="rId5" tooltip="https://www.pilgrimsway.com/book/9783030604271"/>
              </a:rPr>
              <a:t>https://www.pilgrimsway.com/book/9783030604271</a:t>
            </a:r>
          </a:p>
          <a:p>
            <a:pPr marL="1122681" lvl="2" indent="-374227">
              <a:lnSpc>
                <a:spcPts val="3380"/>
              </a:lnSpc>
              <a:buFont typeface="Arial"/>
              <a:buChar char="⚬"/>
            </a:pPr>
            <a:r>
              <a:rPr lang="en-US" sz="2600">
                <a:solidFill>
                  <a:srgbClr val="FFFFFF"/>
                </a:solidFill>
                <a:latin typeface="Telegraf Medium"/>
              </a:rPr>
              <a:t>Internet of Things Forensics: A Review:</a:t>
            </a:r>
            <a:r>
              <a:rPr lang="en-US" sz="2600">
                <a:solidFill>
                  <a:srgbClr val="FFFFFF"/>
                </a:solidFill>
                <a:latin typeface="Telegraf"/>
              </a:rPr>
              <a:t> </a:t>
            </a:r>
            <a:r>
              <a:rPr lang="en-US" sz="2600" u="sng">
                <a:solidFill>
                  <a:srgbClr val="FFFFFF"/>
                </a:solidFill>
                <a:latin typeface="Telegraf"/>
                <a:hlinkClick r:id="rId6" tooltip="https://www.sciencedirect.com/science/article/pii/S2542660520300536"/>
              </a:rPr>
              <a:t>https://www.sciencedirect.com/science/article/pii/S2542660520300536</a:t>
            </a:r>
          </a:p>
          <a:p>
            <a:pPr marL="1122681" lvl="2" indent="-374227">
              <a:lnSpc>
                <a:spcPts val="3380"/>
              </a:lnSpc>
              <a:buFont typeface="Arial"/>
              <a:buChar char="⚬"/>
            </a:pPr>
            <a:r>
              <a:rPr lang="en-US" sz="2600">
                <a:solidFill>
                  <a:srgbClr val="FFFFFF"/>
                </a:solidFill>
                <a:latin typeface="Telegraf Medium"/>
              </a:rPr>
              <a:t>Understanding Digital Forensics: Process, Techniques, and Tools:</a:t>
            </a:r>
            <a:r>
              <a:rPr lang="en-US" sz="2600">
                <a:solidFill>
                  <a:srgbClr val="FFFFFF"/>
                </a:solidFill>
                <a:latin typeface="Telegraf"/>
              </a:rPr>
              <a:t> </a:t>
            </a:r>
            <a:r>
              <a:rPr lang="en-US" sz="2600" u="sng">
                <a:solidFill>
                  <a:srgbClr val="FFFFFF"/>
                </a:solidFill>
                <a:latin typeface="Telegraf"/>
                <a:hlinkClick r:id="rId7" tooltip="https://www.bluevoyant.com/services/digital-forensics"/>
              </a:rPr>
              <a:t>https://www.bluevoyant.com/services/digital-forensics</a:t>
            </a:r>
          </a:p>
          <a:p>
            <a:pPr marL="1122681" lvl="2" indent="-374227">
              <a:lnSpc>
                <a:spcPts val="3380"/>
              </a:lnSpc>
              <a:buFont typeface="Arial"/>
              <a:buChar char="⚬"/>
            </a:pPr>
            <a:r>
              <a:rPr lang="en-US" sz="2600">
                <a:solidFill>
                  <a:srgbClr val="FFFFFF"/>
                </a:solidFill>
                <a:latin typeface="Telegraf Medium"/>
              </a:rPr>
              <a:t>Digital Forensic Tools:</a:t>
            </a:r>
            <a:r>
              <a:rPr lang="en-US" sz="2600">
                <a:solidFill>
                  <a:srgbClr val="FFFFFF"/>
                </a:solidFill>
                <a:latin typeface="Telegraf"/>
              </a:rPr>
              <a:t> </a:t>
            </a:r>
            <a:r>
              <a:rPr lang="en-US" sz="2600" u="sng">
                <a:solidFill>
                  <a:srgbClr val="FFFFFF"/>
                </a:solidFill>
                <a:latin typeface="Telegraf"/>
                <a:hlinkClick r:id="rId8" tooltip="https://www.sans.org/digital-forensics-incident-response/"/>
              </a:rPr>
              <a:t>https://www.sans.org/digital-forensics-incident-response/</a:t>
            </a:r>
          </a:p>
          <a:p>
            <a:pPr marL="1122681" lvl="2" indent="-374227">
              <a:lnSpc>
                <a:spcPts val="3380"/>
              </a:lnSpc>
              <a:buFont typeface="Arial"/>
              <a:buChar char="⚬"/>
            </a:pPr>
            <a:r>
              <a:rPr lang="en-US" sz="2600">
                <a:solidFill>
                  <a:srgbClr val="FFFFFF"/>
                </a:solidFill>
                <a:latin typeface="Telegraf Medium"/>
              </a:rPr>
              <a:t>Open-Source IoT Forensics Tools:</a:t>
            </a:r>
            <a:r>
              <a:rPr lang="en-US" sz="2600">
                <a:solidFill>
                  <a:srgbClr val="FFFFFF"/>
                </a:solidFill>
                <a:latin typeface="Telegraf"/>
              </a:rPr>
              <a:t> </a:t>
            </a:r>
            <a:r>
              <a:rPr lang="en-US" sz="2600" u="sng">
                <a:solidFill>
                  <a:srgbClr val="FFFFFF"/>
                </a:solidFill>
                <a:latin typeface="Telegraf"/>
                <a:hlinkClick r:id="rId9" tooltip="https://github.com/danieldurnea/FBI-tools"/>
              </a:rPr>
              <a:t>https://github.com/danieldurnea/FBI-tools</a:t>
            </a:r>
          </a:p>
          <a:p>
            <a:pPr marL="1122681" lvl="2" indent="-374227">
              <a:lnSpc>
                <a:spcPts val="3380"/>
              </a:lnSpc>
              <a:buFont typeface="Arial"/>
              <a:buChar char="⚬"/>
            </a:pPr>
            <a:r>
              <a:rPr lang="en-US" sz="2600">
                <a:solidFill>
                  <a:srgbClr val="FFFFFF"/>
                </a:solidFill>
                <a:latin typeface="Telegraf"/>
              </a:rPr>
              <a:t>IoT Security Foundation: </a:t>
            </a:r>
            <a:r>
              <a:rPr lang="en-US" sz="2600" u="sng">
                <a:solidFill>
                  <a:srgbClr val="FFFFFF"/>
                </a:solidFill>
                <a:latin typeface="Telegraf"/>
                <a:hlinkClick r:id="rId10" tooltip="https://iotsecurityfoundation.org/"/>
              </a:rPr>
              <a:t>https://iotsecurityfoundation.org/</a:t>
            </a:r>
          </a:p>
          <a:p>
            <a:pPr marL="1122681" lvl="2" indent="-374227">
              <a:lnSpc>
                <a:spcPts val="3380"/>
              </a:lnSpc>
              <a:buFont typeface="Arial"/>
              <a:buChar char="⚬"/>
            </a:pPr>
            <a:r>
              <a:rPr lang="en-US" sz="2600">
                <a:solidFill>
                  <a:srgbClr val="FFFFFF"/>
                </a:solidFill>
                <a:latin typeface="Telegraf"/>
              </a:rPr>
              <a:t>SANS Institute Reading Room: </a:t>
            </a:r>
            <a:r>
              <a:rPr lang="en-US" sz="2600" u="sng">
                <a:solidFill>
                  <a:srgbClr val="FFFFFF"/>
                </a:solidFill>
                <a:latin typeface="Telegraf"/>
                <a:hlinkClick r:id="rId11" tooltip="https://www.sans.org/infosecFAQ/"/>
              </a:rPr>
              <a:t>https://www.sans.org/infosecFAQ/</a:t>
            </a:r>
          </a:p>
          <a:p>
            <a:pPr>
              <a:lnSpc>
                <a:spcPts val="3380"/>
              </a:lnSpc>
            </a:pPr>
            <a:endParaRPr lang="en-US" sz="2600" u="sng">
              <a:solidFill>
                <a:srgbClr val="FFFFFF"/>
              </a:solidFill>
              <a:latin typeface="Telegraf"/>
              <a:hlinkClick r:id="rId11" tooltip="https://www.sans.org/infosecFAQ/"/>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graphicFrame>
        <p:nvGraphicFramePr>
          <p:cNvPr id="3" name="Table 3"/>
          <p:cNvGraphicFramePr>
            <a:graphicFrameLocks noGrp="1"/>
          </p:cNvGraphicFramePr>
          <p:nvPr/>
        </p:nvGraphicFramePr>
        <p:xfrm>
          <a:off x="9144000" y="1028700"/>
          <a:ext cx="8124825" cy="5968714"/>
        </p:xfrm>
        <a:graphic>
          <a:graphicData uri="http://schemas.openxmlformats.org/drawingml/2006/table">
            <a:tbl>
              <a:tblPr/>
              <a:tblGrid>
                <a:gridCol w="8124825">
                  <a:extLst>
                    <a:ext uri="{9D8B030D-6E8A-4147-A177-3AD203B41FA5}">
                      <a16:colId xmlns:a16="http://schemas.microsoft.com/office/drawing/2014/main" val="20000"/>
                    </a:ext>
                  </a:extLst>
                </a:gridCol>
              </a:tblGrid>
              <a:tr h="851534">
                <a:tc>
                  <a:txBody>
                    <a:bodyPr/>
                    <a:lstStyle/>
                    <a:p>
                      <a:pPr algn="just">
                        <a:lnSpc>
                          <a:spcPts val="4059"/>
                        </a:lnSpc>
                        <a:defRPr/>
                      </a:pPr>
                      <a:r>
                        <a:rPr lang="en-US" sz="2899">
                          <a:solidFill>
                            <a:srgbClr val="F4E7E7"/>
                          </a:solidFill>
                          <a:latin typeface="Telegraf"/>
                        </a:rPr>
                        <a:t>Introduction</a:t>
                      </a:r>
                      <a:endParaRPr lang="en-US" sz="1100"/>
                    </a:p>
                  </a:txBody>
                  <a:tcPr marL="0" marR="0" marT="0" marB="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0" cap="flat" cmpd="sng" algn="ctr">
                      <a:solidFill>
                        <a:srgbClr val="000000"/>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855522">
                <a:tc>
                  <a:txBody>
                    <a:bodyPr/>
                    <a:lstStyle/>
                    <a:p>
                      <a:pPr algn="just">
                        <a:lnSpc>
                          <a:spcPts val="4059"/>
                        </a:lnSpc>
                        <a:defRPr/>
                      </a:pPr>
                      <a:r>
                        <a:rPr lang="en-US" sz="2899">
                          <a:solidFill>
                            <a:srgbClr val="F4E7E7"/>
                          </a:solidFill>
                          <a:latin typeface="Telegraf"/>
                        </a:rPr>
                        <a:t>IoT Forensic Layers</a:t>
                      </a:r>
                      <a:endParaRPr lang="en-US" sz="1100"/>
                    </a:p>
                  </a:txBody>
                  <a:tcPr marL="0" marR="0" marT="0" marB="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851534">
                <a:tc>
                  <a:txBody>
                    <a:bodyPr/>
                    <a:lstStyle/>
                    <a:p>
                      <a:pPr algn="just">
                        <a:lnSpc>
                          <a:spcPts val="4059"/>
                        </a:lnSpc>
                        <a:defRPr/>
                      </a:pPr>
                      <a:r>
                        <a:rPr lang="en-US" sz="2899">
                          <a:solidFill>
                            <a:srgbClr val="F4E7E7"/>
                          </a:solidFill>
                          <a:latin typeface="Telegraf"/>
                        </a:rPr>
                        <a:t>Forensic Tools &amp; Techniques</a:t>
                      </a:r>
                      <a:endParaRPr lang="en-US" sz="1100"/>
                    </a:p>
                  </a:txBody>
                  <a:tcPr marL="0" marR="0" marT="0" marB="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851534">
                <a:tc>
                  <a:txBody>
                    <a:bodyPr/>
                    <a:lstStyle/>
                    <a:p>
                      <a:pPr algn="just">
                        <a:lnSpc>
                          <a:spcPts val="4059"/>
                        </a:lnSpc>
                        <a:defRPr/>
                      </a:pPr>
                      <a:r>
                        <a:rPr lang="en-US" sz="2899">
                          <a:solidFill>
                            <a:srgbClr val="F4E7E7"/>
                          </a:solidFill>
                          <a:latin typeface="Telegraf"/>
                        </a:rPr>
                        <a:t>Challenges</a:t>
                      </a:r>
                      <a:endParaRPr lang="en-US" sz="1100"/>
                    </a:p>
                  </a:txBody>
                  <a:tcPr marL="0" marR="0" marT="0" marB="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855522">
                <a:tc>
                  <a:txBody>
                    <a:bodyPr/>
                    <a:lstStyle/>
                    <a:p>
                      <a:pPr algn="just">
                        <a:lnSpc>
                          <a:spcPts val="4059"/>
                        </a:lnSpc>
                        <a:defRPr/>
                      </a:pPr>
                      <a:r>
                        <a:rPr lang="en-US" sz="2899">
                          <a:solidFill>
                            <a:srgbClr val="F4E7E7"/>
                          </a:solidFill>
                          <a:latin typeface="Telegraf"/>
                        </a:rPr>
                        <a:t>Future Trends</a:t>
                      </a:r>
                      <a:endParaRPr lang="en-US" sz="1100"/>
                    </a:p>
                  </a:txBody>
                  <a:tcPr marL="0" marR="0" marT="0" marB="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851534">
                <a:tc>
                  <a:txBody>
                    <a:bodyPr/>
                    <a:lstStyle/>
                    <a:p>
                      <a:pPr algn="just">
                        <a:lnSpc>
                          <a:spcPts val="4059"/>
                        </a:lnSpc>
                        <a:defRPr/>
                      </a:pPr>
                      <a:r>
                        <a:rPr lang="en-US" sz="2899">
                          <a:solidFill>
                            <a:srgbClr val="F4E7E7"/>
                          </a:solidFill>
                          <a:latin typeface="Telegraf"/>
                        </a:rPr>
                        <a:t>Conclusion</a:t>
                      </a:r>
                      <a:endParaRPr lang="en-US" sz="1100"/>
                    </a:p>
                  </a:txBody>
                  <a:tcPr marL="0" marR="0" marT="0" marB="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r h="851534">
                <a:tc>
                  <a:txBody>
                    <a:bodyPr/>
                    <a:lstStyle/>
                    <a:p>
                      <a:pPr algn="just">
                        <a:lnSpc>
                          <a:spcPts val="4059"/>
                        </a:lnSpc>
                        <a:defRPr/>
                      </a:pPr>
                      <a:r>
                        <a:rPr lang="en-US" sz="2899">
                          <a:solidFill>
                            <a:srgbClr val="F4E7E7"/>
                          </a:solidFill>
                          <a:latin typeface="Telegraf"/>
                        </a:rPr>
                        <a:t>References</a:t>
                      </a:r>
                      <a:endParaRPr lang="en-US" sz="1100"/>
                    </a:p>
                  </a:txBody>
                  <a:tcPr marL="0" marR="0" marT="0" marB="0" anchor="ctr">
                    <a:lnL w="0" cap="flat" cmpd="sng" algn="ctr">
                      <a:solidFill>
                        <a:srgbClr val="000000"/>
                      </a:solidFill>
                      <a:prstDash val="solid"/>
                      <a:round/>
                      <a:headEnd type="none" w="med" len="med"/>
                      <a:tailEnd type="none" w="med" len="med"/>
                    </a:lnL>
                    <a:lnR w="0" cap="flat" cmpd="sng" algn="ctr">
                      <a:solidFill>
                        <a:srgbClr val="000000"/>
                      </a:solidFill>
                      <a:prstDash val="solid"/>
                      <a:round/>
                      <a:headEnd type="none" w="med" len="med"/>
                      <a:tailEnd type="none" w="med" len="med"/>
                    </a:lnR>
                    <a:lnT w="19050" cap="flat" cmpd="sng" algn="ctr">
                      <a:solidFill>
                        <a:srgbClr val="FFFFFF"/>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4" name="Group 4"/>
          <p:cNvGrpSpPr/>
          <p:nvPr/>
        </p:nvGrpSpPr>
        <p:grpSpPr>
          <a:xfrm>
            <a:off x="1028700" y="1028700"/>
            <a:ext cx="6910589" cy="1541032"/>
            <a:chOff x="0" y="0"/>
            <a:chExt cx="9214119" cy="2054709"/>
          </a:xfrm>
        </p:grpSpPr>
        <p:sp>
          <p:nvSpPr>
            <p:cNvPr id="5" name="TextBox 5"/>
            <p:cNvSpPr txBox="1"/>
            <p:nvPr/>
          </p:nvSpPr>
          <p:spPr>
            <a:xfrm>
              <a:off x="0" y="66675"/>
              <a:ext cx="9214119" cy="1762125"/>
            </a:xfrm>
            <a:prstGeom prst="rect">
              <a:avLst/>
            </a:prstGeom>
          </p:spPr>
          <p:txBody>
            <a:bodyPr lIns="0" tIns="0" rIns="0" bIns="0" rtlCol="0" anchor="t">
              <a:spAutoFit/>
            </a:bodyPr>
            <a:lstStyle/>
            <a:p>
              <a:pPr>
                <a:lnSpc>
                  <a:spcPts val="9000"/>
                </a:lnSpc>
              </a:pPr>
              <a:r>
                <a:rPr lang="en-US" sz="9000">
                  <a:solidFill>
                    <a:srgbClr val="F4E7E7"/>
                  </a:solidFill>
                  <a:latin typeface="Telegraf"/>
                </a:rPr>
                <a:t>Agenda</a:t>
              </a:r>
            </a:p>
          </p:txBody>
        </p:sp>
        <p:sp>
          <p:nvSpPr>
            <p:cNvPr id="6" name="Freeform 6"/>
            <p:cNvSpPr/>
            <p:nvPr/>
          </p:nvSpPr>
          <p:spPr>
            <a:xfrm flipH="1">
              <a:off x="0" y="1924759"/>
              <a:ext cx="5497916" cy="129951"/>
            </a:xfrm>
            <a:custGeom>
              <a:avLst/>
              <a:gdLst/>
              <a:ahLst/>
              <a:cxnLst/>
              <a:rect l="l" t="t" r="r" b="b"/>
              <a:pathLst>
                <a:path w="5497916" h="129951">
                  <a:moveTo>
                    <a:pt x="5497916" y="0"/>
                  </a:moveTo>
                  <a:lnTo>
                    <a:pt x="0" y="0"/>
                  </a:lnTo>
                  <a:lnTo>
                    <a:pt x="0" y="129950"/>
                  </a:lnTo>
                  <a:lnTo>
                    <a:pt x="5497916" y="129950"/>
                  </a:lnTo>
                  <a:lnTo>
                    <a:pt x="5497916" y="0"/>
                  </a:lnTo>
                  <a:close/>
                </a:path>
              </a:pathLst>
            </a:custGeom>
            <a:blipFill>
              <a:blip r:embed="rId3">
                <a:extLst>
                  <a:ext uri="{96DAC541-7B7A-43D3-8B79-37D633B846F1}">
                    <asvg:svgBlip xmlns:asvg="http://schemas.microsoft.com/office/drawing/2016/SVG/main" r:embed="rId4"/>
                  </a:ext>
                </a:extLst>
              </a:blip>
              <a:stretch>
                <a:fillRect/>
              </a:stretch>
            </a:blip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grpSp>
        <p:nvGrpSpPr>
          <p:cNvPr id="3" name="Group 3"/>
          <p:cNvGrpSpPr/>
          <p:nvPr/>
        </p:nvGrpSpPr>
        <p:grpSpPr>
          <a:xfrm>
            <a:off x="539192" y="650875"/>
            <a:ext cx="4138829" cy="755650"/>
            <a:chOff x="0" y="0"/>
            <a:chExt cx="5518438" cy="1007533"/>
          </a:xfrm>
        </p:grpSpPr>
        <p:sp>
          <p:nvSpPr>
            <p:cNvPr id="4" name="TextBox 4"/>
            <p:cNvSpPr txBox="1"/>
            <p:nvPr/>
          </p:nvSpPr>
          <p:spPr>
            <a:xfrm>
              <a:off x="0" y="28575"/>
              <a:ext cx="5518438" cy="978958"/>
            </a:xfrm>
            <a:prstGeom prst="rect">
              <a:avLst/>
            </a:prstGeom>
          </p:spPr>
          <p:txBody>
            <a:bodyPr lIns="0" tIns="0" rIns="0" bIns="0" rtlCol="0" anchor="t">
              <a:spAutoFit/>
            </a:bodyPr>
            <a:lstStyle/>
            <a:p>
              <a:pPr>
                <a:lnSpc>
                  <a:spcPts val="5000"/>
                </a:lnSpc>
              </a:pPr>
              <a:r>
                <a:rPr lang="en-US" sz="5000">
                  <a:solidFill>
                    <a:srgbClr val="F4E7E7"/>
                  </a:solidFill>
                  <a:latin typeface="Telegraf Bold"/>
                </a:rPr>
                <a:t>Introduction</a:t>
              </a:r>
            </a:p>
          </p:txBody>
        </p:sp>
        <p:sp>
          <p:nvSpPr>
            <p:cNvPr id="5" name="Freeform 5"/>
            <p:cNvSpPr/>
            <p:nvPr/>
          </p:nvSpPr>
          <p:spPr>
            <a:xfrm flipH="1">
              <a:off x="20522" y="877583"/>
              <a:ext cx="5497916" cy="129951"/>
            </a:xfrm>
            <a:custGeom>
              <a:avLst/>
              <a:gdLst/>
              <a:ahLst/>
              <a:cxnLst/>
              <a:rect l="l" t="t" r="r" b="b"/>
              <a:pathLst>
                <a:path w="5497916" h="129951">
                  <a:moveTo>
                    <a:pt x="5497916" y="0"/>
                  </a:moveTo>
                  <a:lnTo>
                    <a:pt x="0" y="0"/>
                  </a:lnTo>
                  <a:lnTo>
                    <a:pt x="0" y="129950"/>
                  </a:lnTo>
                  <a:lnTo>
                    <a:pt x="5497916" y="129950"/>
                  </a:lnTo>
                  <a:lnTo>
                    <a:pt x="5497916" y="0"/>
                  </a:lnTo>
                  <a:close/>
                </a:path>
              </a:pathLst>
            </a:custGeom>
            <a:blipFill>
              <a:blip r:embed="rId3">
                <a:extLst>
                  <a:ext uri="{96DAC541-7B7A-43D3-8B79-37D633B846F1}">
                    <asvg:svgBlip xmlns:asvg="http://schemas.microsoft.com/office/drawing/2016/SVG/main" r:embed="rId4"/>
                  </a:ext>
                </a:extLst>
              </a:blip>
              <a:stretch>
                <a:fillRect/>
              </a:stretch>
            </a:blipFill>
          </p:spPr>
        </p:sp>
      </p:grpSp>
      <p:sp>
        <p:nvSpPr>
          <p:cNvPr id="6" name="TextBox 6"/>
          <p:cNvSpPr txBox="1"/>
          <p:nvPr/>
        </p:nvSpPr>
        <p:spPr>
          <a:xfrm>
            <a:off x="267885" y="2067940"/>
            <a:ext cx="17752231" cy="6829818"/>
          </a:xfrm>
          <a:prstGeom prst="rect">
            <a:avLst/>
          </a:prstGeom>
        </p:spPr>
        <p:txBody>
          <a:bodyPr lIns="0" tIns="0" rIns="0" bIns="0" rtlCol="0" anchor="t">
            <a:spAutoFit/>
          </a:bodyPr>
          <a:lstStyle/>
          <a:p>
            <a:pPr marL="641021" lvl="1" indent="-320510">
              <a:lnSpc>
                <a:spcPts val="3859"/>
              </a:lnSpc>
              <a:buFont typeface="Arial"/>
              <a:buChar char="•"/>
            </a:pPr>
            <a:r>
              <a:rPr lang="en-US" sz="2969">
                <a:solidFill>
                  <a:srgbClr val="FFFFFF"/>
                </a:solidFill>
                <a:latin typeface="Telegraf Bold"/>
              </a:rPr>
              <a:t>What is IoT?</a:t>
            </a:r>
          </a:p>
          <a:p>
            <a:pPr marL="1282041" lvl="2" indent="-427347">
              <a:lnSpc>
                <a:spcPts val="3859"/>
              </a:lnSpc>
              <a:buFont typeface="Arial"/>
              <a:buChar char="⚬"/>
            </a:pPr>
            <a:r>
              <a:rPr lang="en-US" sz="2969">
                <a:solidFill>
                  <a:srgbClr val="FFFFFF"/>
                </a:solidFill>
                <a:latin typeface="Telegraf"/>
              </a:rPr>
              <a:t>The Internet of Things (IoT) refers to the network of physical devices embedded with sensors, software, and other technologies that connect and exchange data with other devices and systems over the internet.</a:t>
            </a:r>
          </a:p>
          <a:p>
            <a:pPr marL="1282041" lvl="2" indent="-427347">
              <a:lnSpc>
                <a:spcPts val="3859"/>
              </a:lnSpc>
              <a:buFont typeface="Arial"/>
              <a:buChar char="⚬"/>
            </a:pPr>
            <a:r>
              <a:rPr lang="en-US" sz="2969">
                <a:solidFill>
                  <a:srgbClr val="FFFFFF"/>
                </a:solidFill>
                <a:latin typeface="Telegraf"/>
              </a:rPr>
              <a:t>Example: smart homes, wearable devices, industrial sensors, etc.</a:t>
            </a:r>
          </a:p>
          <a:p>
            <a:pPr>
              <a:lnSpc>
                <a:spcPts val="3859"/>
              </a:lnSpc>
            </a:pPr>
            <a:endParaRPr lang="en-US" sz="2969">
              <a:solidFill>
                <a:srgbClr val="FFFFFF"/>
              </a:solidFill>
              <a:latin typeface="Telegraf"/>
            </a:endParaRPr>
          </a:p>
          <a:p>
            <a:pPr>
              <a:lnSpc>
                <a:spcPts val="3859"/>
              </a:lnSpc>
            </a:pPr>
            <a:endParaRPr lang="en-US" sz="2969">
              <a:solidFill>
                <a:srgbClr val="FFFFFF"/>
              </a:solidFill>
              <a:latin typeface="Telegraf"/>
            </a:endParaRPr>
          </a:p>
          <a:p>
            <a:pPr marL="641021" lvl="1" indent="-320510">
              <a:lnSpc>
                <a:spcPts val="3859"/>
              </a:lnSpc>
              <a:buFont typeface="Arial"/>
              <a:buChar char="•"/>
            </a:pPr>
            <a:r>
              <a:rPr lang="en-US" sz="2969">
                <a:solidFill>
                  <a:srgbClr val="FFFFFF"/>
                </a:solidFill>
                <a:latin typeface="Telegraf Bold"/>
              </a:rPr>
              <a:t>Why is IoT forensics important?</a:t>
            </a:r>
          </a:p>
          <a:p>
            <a:pPr marL="1282041" lvl="2" indent="-427347">
              <a:lnSpc>
                <a:spcPts val="3859"/>
              </a:lnSpc>
              <a:buFont typeface="Arial"/>
              <a:buChar char="⚬"/>
            </a:pPr>
            <a:r>
              <a:rPr lang="en-US" sz="2969">
                <a:solidFill>
                  <a:srgbClr val="FFFFFF"/>
                </a:solidFill>
                <a:latin typeface="Telegraf"/>
              </a:rPr>
              <a:t>Growing number of connected devices</a:t>
            </a:r>
          </a:p>
          <a:p>
            <a:pPr marL="1282041" lvl="2" indent="-427347">
              <a:lnSpc>
                <a:spcPts val="3859"/>
              </a:lnSpc>
              <a:buFont typeface="Arial"/>
              <a:buChar char="⚬"/>
            </a:pPr>
            <a:r>
              <a:rPr lang="en-US" sz="2969">
                <a:solidFill>
                  <a:srgbClr val="FFFFFF"/>
                </a:solidFill>
                <a:latin typeface="Telegraf"/>
              </a:rPr>
              <a:t>Potential security risks: data breaches, malware attacks, etc.</a:t>
            </a:r>
          </a:p>
          <a:p>
            <a:pPr marL="1282041" lvl="2" indent="-427347">
              <a:lnSpc>
                <a:spcPts val="3859"/>
              </a:lnSpc>
              <a:buFont typeface="Arial"/>
              <a:buChar char="⚬"/>
            </a:pPr>
            <a:r>
              <a:rPr lang="en-US" sz="2969">
                <a:solidFill>
                  <a:srgbClr val="FFFFFF"/>
                </a:solidFill>
                <a:latin typeface="Telegraf"/>
              </a:rPr>
              <a:t>Need to collect and analyze evidence from IoT devices for investigations</a:t>
            </a:r>
          </a:p>
          <a:p>
            <a:pPr marL="1282041" lvl="2" indent="-427347">
              <a:lnSpc>
                <a:spcPts val="3859"/>
              </a:lnSpc>
              <a:buFont typeface="Arial"/>
              <a:buChar char="⚬"/>
            </a:pPr>
            <a:r>
              <a:rPr lang="en-US" sz="2969">
                <a:solidFill>
                  <a:srgbClr val="FFFFFF"/>
                </a:solidFill>
                <a:latin typeface="Telegraf"/>
              </a:rPr>
              <a:t>Challenges: device heterogeneity, limited memory, lack of standardized methods</a:t>
            </a:r>
          </a:p>
          <a:p>
            <a:pPr marL="1282041" lvl="2" indent="-427347">
              <a:lnSpc>
                <a:spcPts val="3859"/>
              </a:lnSpc>
              <a:buFont typeface="Arial"/>
              <a:buChar char="⚬"/>
            </a:pPr>
            <a:r>
              <a:rPr lang="en-US" sz="2969">
                <a:solidFill>
                  <a:srgbClr val="FFFFFF"/>
                </a:solidFill>
                <a:latin typeface="Telegraf"/>
              </a:rPr>
              <a:t>Emerging field with significant research and development activity</a:t>
            </a:r>
          </a:p>
          <a:p>
            <a:pPr marL="0" lvl="0" indent="0">
              <a:lnSpc>
                <a:spcPts val="3859"/>
              </a:lnSpc>
              <a:spcBef>
                <a:spcPct val="0"/>
              </a:spcBef>
            </a:pPr>
            <a:endParaRPr lang="en-US" sz="2969">
              <a:solidFill>
                <a:srgbClr val="FFFFFF"/>
              </a:solidFill>
              <a:latin typeface="Telegraf"/>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sp>
        <p:nvSpPr>
          <p:cNvPr id="3" name="Freeform 3"/>
          <p:cNvSpPr/>
          <p:nvPr/>
        </p:nvSpPr>
        <p:spPr>
          <a:xfrm>
            <a:off x="3204201" y="1432156"/>
            <a:ext cx="11879599" cy="8276651"/>
          </a:xfrm>
          <a:custGeom>
            <a:avLst/>
            <a:gdLst/>
            <a:ahLst/>
            <a:cxnLst/>
            <a:rect l="l" t="t" r="r" b="b"/>
            <a:pathLst>
              <a:path w="11879599" h="8276651">
                <a:moveTo>
                  <a:pt x="0" y="0"/>
                </a:moveTo>
                <a:lnTo>
                  <a:pt x="11879598" y="0"/>
                </a:lnTo>
                <a:lnTo>
                  <a:pt x="11879598" y="8276651"/>
                </a:lnTo>
                <a:lnTo>
                  <a:pt x="0" y="8276651"/>
                </a:lnTo>
                <a:lnTo>
                  <a:pt x="0" y="0"/>
                </a:lnTo>
                <a:close/>
              </a:path>
            </a:pathLst>
          </a:custGeom>
          <a:blipFill>
            <a:blip r:embed="rId3"/>
            <a:stretch>
              <a:fillRect/>
            </a:stretch>
          </a:blipFill>
        </p:spPr>
      </p:sp>
      <p:sp>
        <p:nvSpPr>
          <p:cNvPr id="4" name="TextBox 4"/>
          <p:cNvSpPr txBox="1"/>
          <p:nvPr/>
        </p:nvSpPr>
        <p:spPr>
          <a:xfrm>
            <a:off x="5832143" y="500033"/>
            <a:ext cx="6623715" cy="727075"/>
          </a:xfrm>
          <a:prstGeom prst="rect">
            <a:avLst/>
          </a:prstGeom>
        </p:spPr>
        <p:txBody>
          <a:bodyPr lIns="0" tIns="0" rIns="0" bIns="0" rtlCol="0" anchor="t">
            <a:spAutoFit/>
          </a:bodyPr>
          <a:lstStyle/>
          <a:p>
            <a:pPr algn="r">
              <a:lnSpc>
                <a:spcPts val="5000"/>
              </a:lnSpc>
            </a:pPr>
            <a:r>
              <a:rPr lang="en-US" sz="5000">
                <a:solidFill>
                  <a:srgbClr val="FFFFFF"/>
                </a:solidFill>
                <a:latin typeface="Telegraf Bold"/>
              </a:rPr>
              <a:t>IoT Forensic Layers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graphicFrame>
        <p:nvGraphicFramePr>
          <p:cNvPr id="3" name="Table 3"/>
          <p:cNvGraphicFramePr>
            <a:graphicFrameLocks noGrp="1"/>
          </p:cNvGraphicFramePr>
          <p:nvPr>
            <p:extLst>
              <p:ext uri="{D42A27DB-BD31-4B8C-83A1-F6EECF244321}">
                <p14:modId xmlns:p14="http://schemas.microsoft.com/office/powerpoint/2010/main" val="3110824170"/>
              </p:ext>
            </p:extLst>
          </p:nvPr>
        </p:nvGraphicFramePr>
        <p:xfrm>
          <a:off x="1028700" y="1576908"/>
          <a:ext cx="16230600" cy="8323209"/>
        </p:xfrm>
        <a:graphic>
          <a:graphicData uri="http://schemas.openxmlformats.org/drawingml/2006/table">
            <a:tbl>
              <a:tblPr/>
              <a:tblGrid>
                <a:gridCol w="5366358">
                  <a:extLst>
                    <a:ext uri="{9D8B030D-6E8A-4147-A177-3AD203B41FA5}">
                      <a16:colId xmlns:a16="http://schemas.microsoft.com/office/drawing/2014/main" val="20000"/>
                    </a:ext>
                  </a:extLst>
                </a:gridCol>
                <a:gridCol w="10864242">
                  <a:extLst>
                    <a:ext uri="{9D8B030D-6E8A-4147-A177-3AD203B41FA5}">
                      <a16:colId xmlns:a16="http://schemas.microsoft.com/office/drawing/2014/main" val="20001"/>
                    </a:ext>
                  </a:extLst>
                </a:gridCol>
              </a:tblGrid>
              <a:tr h="2087169">
                <a:tc>
                  <a:txBody>
                    <a:bodyPr/>
                    <a:lstStyle/>
                    <a:p>
                      <a:pPr algn="l">
                        <a:lnSpc>
                          <a:spcPts val="3599"/>
                        </a:lnSpc>
                        <a:defRPr/>
                      </a:pPr>
                      <a:endParaRPr lang="en-US" sz="1100"/>
                    </a:p>
                    <a:p>
                      <a:pPr>
                        <a:lnSpc>
                          <a:spcPts val="3599"/>
                        </a:lnSpc>
                      </a:pPr>
                      <a:r>
                        <a:rPr lang="en-US" sz="2999">
                          <a:solidFill>
                            <a:srgbClr val="F4E7E7"/>
                          </a:solidFill>
                          <a:latin typeface="Telegraf Bold"/>
                        </a:rPr>
                        <a:t>DEVICE LAYER /  PERCEPTOIN LAYER</a:t>
                      </a:r>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AD2727"/>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3919"/>
                        </a:lnSpc>
                        <a:defRPr/>
                      </a:pPr>
                      <a:endParaRPr lang="en-US" sz="1100"/>
                    </a:p>
                    <a:p>
                      <a:pPr marL="604513" lvl="1" indent="-302256">
                        <a:lnSpc>
                          <a:spcPts val="3919"/>
                        </a:lnSpc>
                        <a:buFont typeface="Arial"/>
                        <a:buChar char="•"/>
                      </a:pPr>
                      <a:r>
                        <a:rPr lang="en-US" sz="2799">
                          <a:solidFill>
                            <a:srgbClr val="F4E7E7"/>
                          </a:solidFill>
                          <a:latin typeface="Telegraf"/>
                        </a:rPr>
                        <a:t>Acquiring data directly from the device's memory (flash, RAM, etc)</a:t>
                      </a:r>
                    </a:p>
                    <a:p>
                      <a:pPr>
                        <a:lnSpc>
                          <a:spcPts val="3919"/>
                        </a:lnSpc>
                      </a:pPr>
                      <a:endParaRPr lang="en-US" sz="2799">
                        <a:solidFill>
                          <a:srgbClr val="F4E7E7"/>
                        </a:solidFill>
                        <a:latin typeface="Telegraf"/>
                      </a:endParaRPr>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AD2727"/>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78680">
                <a:tc>
                  <a:txBody>
                    <a:bodyPr/>
                    <a:lstStyle/>
                    <a:p>
                      <a:pPr algn="l">
                        <a:lnSpc>
                          <a:spcPts val="3599"/>
                        </a:lnSpc>
                        <a:defRPr/>
                      </a:pPr>
                      <a:r>
                        <a:rPr lang="en-US" sz="2999">
                          <a:solidFill>
                            <a:srgbClr val="F4E7E7"/>
                          </a:solidFill>
                          <a:latin typeface="Telegraf Bold"/>
                        </a:rPr>
                        <a:t>NETWORK LAYER</a:t>
                      </a:r>
                      <a:endParaRPr lang="en-US" sz="1100"/>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marL="604513" lvl="1" indent="-302256" algn="l">
                        <a:lnSpc>
                          <a:spcPts val="3919"/>
                        </a:lnSpc>
                        <a:buFont typeface="Arial"/>
                        <a:buChar char="•"/>
                        <a:defRPr/>
                      </a:pPr>
                      <a:r>
                        <a:rPr lang="en-US" sz="2799">
                          <a:solidFill>
                            <a:srgbClr val="F4E7E7"/>
                          </a:solidFill>
                          <a:latin typeface="Telegraf"/>
                        </a:rPr>
                        <a:t>Analyzing network traffic associated with the device</a:t>
                      </a:r>
                      <a:endParaRPr lang="en-US" sz="1100"/>
                    </a:p>
                    <a:p>
                      <a:pPr>
                        <a:lnSpc>
                          <a:spcPts val="3919"/>
                        </a:lnSpc>
                      </a:pPr>
                      <a:endParaRPr lang="en-US" sz="1100"/>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078680">
                <a:tc>
                  <a:txBody>
                    <a:bodyPr/>
                    <a:lstStyle/>
                    <a:p>
                      <a:pPr algn="l">
                        <a:lnSpc>
                          <a:spcPts val="3599"/>
                        </a:lnSpc>
                        <a:defRPr/>
                      </a:pPr>
                      <a:r>
                        <a:rPr lang="en-US" sz="2999">
                          <a:solidFill>
                            <a:srgbClr val="F4E7E7"/>
                          </a:solidFill>
                          <a:latin typeface="Telegraf Bold"/>
                        </a:rPr>
                        <a:t>APPLICATON LAYER </a:t>
                      </a:r>
                      <a:endParaRPr lang="en-US" sz="1100"/>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marL="604513" lvl="1" indent="-302256" algn="l">
                        <a:lnSpc>
                          <a:spcPts val="3919"/>
                        </a:lnSpc>
                        <a:buFont typeface="Arial"/>
                        <a:buChar char="•"/>
                        <a:defRPr/>
                      </a:pPr>
                      <a:r>
                        <a:rPr lang="en-US" sz="2799">
                          <a:solidFill>
                            <a:srgbClr val="F4E7E7"/>
                          </a:solidFill>
                          <a:latin typeface="Telegraf"/>
                        </a:rPr>
                        <a:t>Examining Applications running on the device and their interactions with external services</a:t>
                      </a:r>
                      <a:endParaRPr lang="en-US" sz="1100"/>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078680">
                <a:tc>
                  <a:txBody>
                    <a:bodyPr/>
                    <a:lstStyle/>
                    <a:p>
                      <a:pPr algn="l">
                        <a:lnSpc>
                          <a:spcPts val="3599"/>
                        </a:lnSpc>
                        <a:defRPr/>
                      </a:pPr>
                      <a:r>
                        <a:rPr lang="en-US" sz="2999">
                          <a:solidFill>
                            <a:srgbClr val="F4E7E7"/>
                          </a:solidFill>
                          <a:latin typeface="Telegraf Bold"/>
                        </a:rPr>
                        <a:t>CLOUD LAYER</a:t>
                      </a:r>
                      <a:endParaRPr lang="en-US" sz="1100"/>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marL="604513" lvl="1" indent="-302256" algn="l">
                        <a:lnSpc>
                          <a:spcPts val="3919"/>
                        </a:lnSpc>
                        <a:buFont typeface="Arial"/>
                        <a:buChar char="•"/>
                        <a:defRPr/>
                      </a:pPr>
                      <a:r>
                        <a:rPr lang="en-US" sz="2799" dirty="0">
                          <a:solidFill>
                            <a:srgbClr val="F4E7E7"/>
                          </a:solidFill>
                          <a:latin typeface="Telegraf"/>
                        </a:rPr>
                        <a:t>Examining data stored in cloud platforms used by the device</a:t>
                      </a:r>
                      <a:endParaRPr lang="en-US" sz="1100" dirty="0"/>
                    </a:p>
                    <a:p>
                      <a:pPr>
                        <a:lnSpc>
                          <a:spcPts val="3919"/>
                        </a:lnSpc>
                      </a:pPr>
                      <a:endParaRPr lang="en-US" sz="1100" dirty="0"/>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4" name="TextBox 4"/>
          <p:cNvSpPr txBox="1"/>
          <p:nvPr/>
        </p:nvSpPr>
        <p:spPr>
          <a:xfrm>
            <a:off x="5832143" y="301625"/>
            <a:ext cx="6623715" cy="727075"/>
          </a:xfrm>
          <a:prstGeom prst="rect">
            <a:avLst/>
          </a:prstGeom>
        </p:spPr>
        <p:txBody>
          <a:bodyPr lIns="0" tIns="0" rIns="0" bIns="0" rtlCol="0" anchor="t">
            <a:spAutoFit/>
          </a:bodyPr>
          <a:lstStyle/>
          <a:p>
            <a:pPr algn="r">
              <a:lnSpc>
                <a:spcPts val="5000"/>
              </a:lnSpc>
            </a:pPr>
            <a:r>
              <a:rPr lang="en-US" sz="5000">
                <a:solidFill>
                  <a:srgbClr val="FFFFFF"/>
                </a:solidFill>
                <a:latin typeface="Telegraf Bold"/>
              </a:rPr>
              <a:t>IoT Forensic Layers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graphicFrame>
        <p:nvGraphicFramePr>
          <p:cNvPr id="3" name="Table 3"/>
          <p:cNvGraphicFramePr>
            <a:graphicFrameLocks noGrp="1"/>
          </p:cNvGraphicFramePr>
          <p:nvPr>
            <p:extLst>
              <p:ext uri="{D42A27DB-BD31-4B8C-83A1-F6EECF244321}">
                <p14:modId xmlns:p14="http://schemas.microsoft.com/office/powerpoint/2010/main" val="492826204"/>
              </p:ext>
            </p:extLst>
          </p:nvPr>
        </p:nvGraphicFramePr>
        <p:xfrm>
          <a:off x="1028700" y="1432462"/>
          <a:ext cx="16230600" cy="8854538"/>
        </p:xfrm>
        <a:graphic>
          <a:graphicData uri="http://schemas.openxmlformats.org/drawingml/2006/table">
            <a:tbl>
              <a:tblPr/>
              <a:tblGrid>
                <a:gridCol w="5366358">
                  <a:extLst>
                    <a:ext uri="{9D8B030D-6E8A-4147-A177-3AD203B41FA5}">
                      <a16:colId xmlns:a16="http://schemas.microsoft.com/office/drawing/2014/main" val="20000"/>
                    </a:ext>
                  </a:extLst>
                </a:gridCol>
                <a:gridCol w="10864242">
                  <a:extLst>
                    <a:ext uri="{9D8B030D-6E8A-4147-A177-3AD203B41FA5}">
                      <a16:colId xmlns:a16="http://schemas.microsoft.com/office/drawing/2014/main" val="20001"/>
                    </a:ext>
                  </a:extLst>
                </a:gridCol>
              </a:tblGrid>
              <a:tr h="2927693">
                <a:tc>
                  <a:txBody>
                    <a:bodyPr/>
                    <a:lstStyle/>
                    <a:p>
                      <a:pPr algn="l">
                        <a:lnSpc>
                          <a:spcPts val="3599"/>
                        </a:lnSpc>
                        <a:defRPr/>
                      </a:pPr>
                      <a:endParaRPr lang="en-US" sz="1100"/>
                    </a:p>
                    <a:p>
                      <a:pPr>
                        <a:lnSpc>
                          <a:spcPts val="3599"/>
                        </a:lnSpc>
                      </a:pPr>
                      <a:r>
                        <a:rPr lang="en-US" sz="2999">
                          <a:solidFill>
                            <a:srgbClr val="F4E7E7"/>
                          </a:solidFill>
                          <a:latin typeface="Telegraf Bold"/>
                        </a:rPr>
                        <a:t>DEVICE LAYER /  PERCEPTOIN LAYER</a:t>
                      </a:r>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AD2727"/>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marL="604513" lvl="1" indent="-302256" algn="l">
                        <a:lnSpc>
                          <a:spcPts val="3919"/>
                        </a:lnSpc>
                        <a:buFont typeface="Arial"/>
                        <a:buChar char="•"/>
                        <a:defRPr/>
                      </a:pPr>
                      <a:r>
                        <a:rPr lang="en-US" sz="2799">
                          <a:solidFill>
                            <a:srgbClr val="F4E7E7"/>
                          </a:solidFill>
                          <a:latin typeface="Telegraf"/>
                        </a:rPr>
                        <a:t>Physical extraction tools (e.g., JTAG, chip-off)</a:t>
                      </a:r>
                      <a:endParaRPr lang="en-US" sz="1100"/>
                    </a:p>
                    <a:p>
                      <a:pPr marL="604513" lvl="1" indent="-302256">
                        <a:lnSpc>
                          <a:spcPts val="3919"/>
                        </a:lnSpc>
                        <a:buFont typeface="Arial"/>
                        <a:buChar char="•"/>
                      </a:pPr>
                      <a:r>
                        <a:rPr lang="en-US" sz="2799">
                          <a:solidFill>
                            <a:srgbClr val="F4E7E7"/>
                          </a:solidFill>
                          <a:latin typeface="Telegraf"/>
                        </a:rPr>
                        <a:t>Logical acquisition tools (e.g., FTK Imager, Oxygen Forensic Suite)</a:t>
                      </a:r>
                    </a:p>
                    <a:p>
                      <a:pPr marL="604513" lvl="1" indent="-302256">
                        <a:lnSpc>
                          <a:spcPts val="3919"/>
                        </a:lnSpc>
                        <a:buFont typeface="Arial"/>
                        <a:buChar char="•"/>
                      </a:pPr>
                      <a:r>
                        <a:rPr lang="en-US" sz="2799">
                          <a:solidFill>
                            <a:srgbClr val="F4E7E7"/>
                          </a:solidFill>
                          <a:latin typeface="Telegraf"/>
                        </a:rPr>
                        <a:t>Memory analysis tools (e.g., Volatility, Rekall)</a:t>
                      </a:r>
                    </a:p>
                    <a:p>
                      <a:pPr marL="604513" lvl="1" indent="-302256">
                        <a:lnSpc>
                          <a:spcPts val="3919"/>
                        </a:lnSpc>
                        <a:buFont typeface="Arial"/>
                        <a:buChar char="•"/>
                      </a:pPr>
                      <a:r>
                        <a:rPr lang="en-US" sz="2799">
                          <a:solidFill>
                            <a:srgbClr val="F4E7E7"/>
                          </a:solidFill>
                          <a:latin typeface="Telegraf"/>
                        </a:rPr>
                        <a:t>Firmware analysis tools (e.g., Binwalk, IDA Pro)</a:t>
                      </a:r>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AD2727"/>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91531">
                <a:tc>
                  <a:txBody>
                    <a:bodyPr/>
                    <a:lstStyle/>
                    <a:p>
                      <a:pPr algn="l">
                        <a:lnSpc>
                          <a:spcPts val="3599"/>
                        </a:lnSpc>
                        <a:defRPr/>
                      </a:pPr>
                      <a:r>
                        <a:rPr lang="en-US" sz="2999">
                          <a:solidFill>
                            <a:srgbClr val="F4E7E7"/>
                          </a:solidFill>
                          <a:latin typeface="Telegraf Bold"/>
                        </a:rPr>
                        <a:t>NETWORK LAYER</a:t>
                      </a:r>
                      <a:endParaRPr lang="en-US" sz="1100"/>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marL="604513" lvl="1" indent="-302256" algn="l">
                        <a:lnSpc>
                          <a:spcPts val="3919"/>
                        </a:lnSpc>
                        <a:buFont typeface="Arial"/>
                        <a:buChar char="•"/>
                        <a:defRPr/>
                      </a:pPr>
                      <a:r>
                        <a:rPr lang="en-US" sz="2799">
                          <a:solidFill>
                            <a:srgbClr val="F4E7E7"/>
                          </a:solidFill>
                          <a:latin typeface="Telegraf"/>
                        </a:rPr>
                        <a:t>Packet capture tools (e.g., Wireshark, tcpdump)</a:t>
                      </a:r>
                      <a:endParaRPr lang="en-US" sz="1100"/>
                    </a:p>
                    <a:p>
                      <a:pPr marL="604513" lvl="1" indent="-302256">
                        <a:lnSpc>
                          <a:spcPts val="3919"/>
                        </a:lnSpc>
                        <a:buFont typeface="Arial"/>
                        <a:buChar char="•"/>
                      </a:pPr>
                      <a:r>
                        <a:rPr lang="en-US" sz="2799">
                          <a:solidFill>
                            <a:srgbClr val="F4E7E7"/>
                          </a:solidFill>
                          <a:latin typeface="Telegraf"/>
                        </a:rPr>
                        <a:t>Network traffic analysis tools (e.g., Bro, ELK Stack)</a:t>
                      </a:r>
                    </a:p>
                    <a:p>
                      <a:pPr>
                        <a:lnSpc>
                          <a:spcPts val="3919"/>
                        </a:lnSpc>
                      </a:pPr>
                      <a:endParaRPr lang="en-US" sz="2799">
                        <a:solidFill>
                          <a:srgbClr val="F4E7E7"/>
                        </a:solidFill>
                        <a:latin typeface="Telegraf"/>
                      </a:endParaRPr>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762180">
                <a:tc>
                  <a:txBody>
                    <a:bodyPr/>
                    <a:lstStyle/>
                    <a:p>
                      <a:pPr algn="l">
                        <a:lnSpc>
                          <a:spcPts val="3599"/>
                        </a:lnSpc>
                        <a:defRPr/>
                      </a:pPr>
                      <a:r>
                        <a:rPr lang="en-US" sz="2999" dirty="0">
                          <a:solidFill>
                            <a:srgbClr val="F4E7E7"/>
                          </a:solidFill>
                          <a:latin typeface="Telegraf Bold"/>
                        </a:rPr>
                        <a:t>APPLICATON LAYER </a:t>
                      </a:r>
                      <a:endParaRPr lang="en-US" sz="1100" dirty="0"/>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marL="604513" lvl="1" indent="-302256" algn="l">
                        <a:lnSpc>
                          <a:spcPts val="3919"/>
                        </a:lnSpc>
                        <a:buFont typeface="Arial"/>
                        <a:buChar char="•"/>
                        <a:defRPr/>
                      </a:pPr>
                      <a:r>
                        <a:rPr lang="en-US" sz="2799">
                          <a:solidFill>
                            <a:srgbClr val="F4E7E7"/>
                          </a:solidFill>
                          <a:latin typeface="Telegraf"/>
                        </a:rPr>
                        <a:t>Mobile Forensic Tools</a:t>
                      </a:r>
                      <a:endParaRPr lang="en-US" sz="1100"/>
                    </a:p>
                    <a:p>
                      <a:pPr marL="604513" lvl="1" indent="-302256">
                        <a:lnSpc>
                          <a:spcPts val="3919"/>
                        </a:lnSpc>
                        <a:buFont typeface="Arial"/>
                        <a:buChar char="•"/>
                      </a:pPr>
                      <a:r>
                        <a:rPr lang="en-US" sz="2799">
                          <a:solidFill>
                            <a:srgbClr val="F4E7E7"/>
                          </a:solidFill>
                          <a:latin typeface="Telegraf"/>
                        </a:rPr>
                        <a:t>Reverse Engineering Tools</a:t>
                      </a:r>
                    </a:p>
                    <a:p>
                      <a:pPr marL="604513" lvl="1" indent="-302256">
                        <a:lnSpc>
                          <a:spcPts val="3919"/>
                        </a:lnSpc>
                        <a:buFont typeface="Arial"/>
                        <a:buChar char="•"/>
                      </a:pPr>
                      <a:r>
                        <a:rPr lang="en-US" sz="2799">
                          <a:solidFill>
                            <a:srgbClr val="F4E7E7"/>
                          </a:solidFill>
                          <a:latin typeface="Telegraf"/>
                        </a:rPr>
                        <a:t>Data carvig Tools</a:t>
                      </a:r>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573134">
                <a:tc>
                  <a:txBody>
                    <a:bodyPr/>
                    <a:lstStyle/>
                    <a:p>
                      <a:pPr algn="l">
                        <a:lnSpc>
                          <a:spcPts val="3599"/>
                        </a:lnSpc>
                        <a:defRPr/>
                      </a:pPr>
                      <a:r>
                        <a:rPr lang="en-US" sz="2999">
                          <a:solidFill>
                            <a:srgbClr val="F4E7E7"/>
                          </a:solidFill>
                          <a:latin typeface="Telegraf Bold"/>
                        </a:rPr>
                        <a:t>CLOUD LAYER</a:t>
                      </a:r>
                      <a:endParaRPr lang="en-US" sz="1100"/>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marL="604513" lvl="1" indent="-302256" algn="l">
                        <a:lnSpc>
                          <a:spcPts val="3919"/>
                        </a:lnSpc>
                        <a:buFont typeface="Arial"/>
                        <a:buChar char="•"/>
                        <a:defRPr/>
                      </a:pPr>
                      <a:r>
                        <a:rPr lang="en-US" sz="2799" dirty="0">
                          <a:solidFill>
                            <a:srgbClr val="F4E7E7"/>
                          </a:solidFill>
                          <a:latin typeface="Telegraf"/>
                        </a:rPr>
                        <a:t>Cloud forensic tools (e.g., AWS CloudTrail, GCP Cloud Audit Logging)</a:t>
                      </a:r>
                      <a:endParaRPr lang="en-US" sz="1100" dirty="0"/>
                    </a:p>
                    <a:p>
                      <a:pPr marL="604513" lvl="1" indent="-302256">
                        <a:lnSpc>
                          <a:spcPts val="3919"/>
                        </a:lnSpc>
                        <a:buFont typeface="Arial"/>
                        <a:buChar char="•"/>
                      </a:pPr>
                      <a:r>
                        <a:rPr lang="en-US" sz="2799" dirty="0">
                          <a:solidFill>
                            <a:srgbClr val="F4E7E7"/>
                          </a:solidFill>
                          <a:latin typeface="Telegraf"/>
                        </a:rPr>
                        <a:t>Cloud data analysis tools (e.g., Google </a:t>
                      </a:r>
                      <a:r>
                        <a:rPr lang="en-US" sz="2799" dirty="0" err="1">
                          <a:solidFill>
                            <a:srgbClr val="F4E7E7"/>
                          </a:solidFill>
                          <a:latin typeface="Telegraf"/>
                        </a:rPr>
                        <a:t>BigQuery</a:t>
                      </a:r>
                      <a:r>
                        <a:rPr lang="en-US" sz="2799" dirty="0">
                          <a:solidFill>
                            <a:srgbClr val="F4E7E7"/>
                          </a:solidFill>
                          <a:latin typeface="Telegraf"/>
                        </a:rPr>
                        <a:t>, Amazon Athena)</a:t>
                      </a:r>
                    </a:p>
                    <a:p>
                      <a:pPr>
                        <a:lnSpc>
                          <a:spcPts val="3919"/>
                        </a:lnSpc>
                      </a:pPr>
                      <a:endParaRPr lang="en-US" sz="2799" dirty="0">
                        <a:solidFill>
                          <a:srgbClr val="F4E7E7"/>
                        </a:solidFill>
                        <a:latin typeface="Telegraf"/>
                      </a:endParaRPr>
                    </a:p>
                  </a:txBody>
                  <a:tcPr marL="0" marR="0" marT="0" marB="0">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4" name="TextBox 4"/>
          <p:cNvSpPr txBox="1"/>
          <p:nvPr/>
        </p:nvSpPr>
        <p:spPr>
          <a:xfrm>
            <a:off x="3601439" y="301625"/>
            <a:ext cx="11085122" cy="727075"/>
          </a:xfrm>
          <a:prstGeom prst="rect">
            <a:avLst/>
          </a:prstGeom>
        </p:spPr>
        <p:txBody>
          <a:bodyPr lIns="0" tIns="0" rIns="0" bIns="0" rtlCol="0" anchor="t">
            <a:spAutoFit/>
          </a:bodyPr>
          <a:lstStyle/>
          <a:p>
            <a:pPr>
              <a:lnSpc>
                <a:spcPts val="5000"/>
              </a:lnSpc>
            </a:pPr>
            <a:r>
              <a:rPr lang="en-US" sz="5000">
                <a:solidFill>
                  <a:srgbClr val="FFFFFF"/>
                </a:solidFill>
                <a:latin typeface="Telegraf Bold"/>
              </a:rPr>
              <a:t>IoT Forensic Tools &amp; Techniques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graphicFrame>
        <p:nvGraphicFramePr>
          <p:cNvPr id="3" name="Table 3"/>
          <p:cNvGraphicFramePr>
            <a:graphicFrameLocks noGrp="1"/>
          </p:cNvGraphicFramePr>
          <p:nvPr/>
        </p:nvGraphicFramePr>
        <p:xfrm>
          <a:off x="-19050" y="1575406"/>
          <a:ext cx="18307049" cy="8702070"/>
        </p:xfrm>
        <a:graphic>
          <a:graphicData uri="http://schemas.openxmlformats.org/drawingml/2006/table">
            <a:tbl>
              <a:tblPr/>
              <a:tblGrid>
                <a:gridCol w="2364809">
                  <a:extLst>
                    <a:ext uri="{9D8B030D-6E8A-4147-A177-3AD203B41FA5}">
                      <a16:colId xmlns:a16="http://schemas.microsoft.com/office/drawing/2014/main" val="20000"/>
                    </a:ext>
                  </a:extLst>
                </a:gridCol>
                <a:gridCol w="5132263">
                  <a:extLst>
                    <a:ext uri="{9D8B030D-6E8A-4147-A177-3AD203B41FA5}">
                      <a16:colId xmlns:a16="http://schemas.microsoft.com/office/drawing/2014/main" val="20001"/>
                    </a:ext>
                  </a:extLst>
                </a:gridCol>
                <a:gridCol w="3233650">
                  <a:extLst>
                    <a:ext uri="{9D8B030D-6E8A-4147-A177-3AD203B41FA5}">
                      <a16:colId xmlns:a16="http://schemas.microsoft.com/office/drawing/2014/main" val="20002"/>
                    </a:ext>
                  </a:extLst>
                </a:gridCol>
                <a:gridCol w="7576327">
                  <a:extLst>
                    <a:ext uri="{9D8B030D-6E8A-4147-A177-3AD203B41FA5}">
                      <a16:colId xmlns:a16="http://schemas.microsoft.com/office/drawing/2014/main" val="20003"/>
                    </a:ext>
                  </a:extLst>
                </a:gridCol>
              </a:tblGrid>
              <a:tr h="724234">
                <a:tc>
                  <a:txBody>
                    <a:bodyPr/>
                    <a:lstStyle/>
                    <a:p>
                      <a:pPr marL="0" lvl="0" indent="0" algn="ctr">
                        <a:lnSpc>
                          <a:spcPts val="3359"/>
                        </a:lnSpc>
                        <a:spcBef>
                          <a:spcPct val="0"/>
                        </a:spcBef>
                        <a:defRPr/>
                      </a:pPr>
                      <a:r>
                        <a:rPr lang="en-US" sz="2799" u="none" strike="noStrike">
                          <a:solidFill>
                            <a:srgbClr val="F4E7E7"/>
                          </a:solidFill>
                          <a:latin typeface="Telegraf Bold"/>
                        </a:rPr>
                        <a:t>Layer</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ctr">
                        <a:lnSpc>
                          <a:spcPts val="3359"/>
                        </a:lnSpc>
                        <a:spcBef>
                          <a:spcPct val="0"/>
                        </a:spcBef>
                        <a:defRPr/>
                      </a:pPr>
                      <a:r>
                        <a:rPr lang="en-US" sz="2799" u="none" strike="noStrike">
                          <a:solidFill>
                            <a:srgbClr val="F4E7E7"/>
                          </a:solidFill>
                          <a:latin typeface="Telegraf Bold"/>
                        </a:rPr>
                        <a:t>Tools</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ctr">
                        <a:lnSpc>
                          <a:spcPts val="3359"/>
                        </a:lnSpc>
                        <a:spcBef>
                          <a:spcPct val="0"/>
                        </a:spcBef>
                        <a:defRPr/>
                      </a:pPr>
                      <a:r>
                        <a:rPr lang="en-US" sz="2799" u="none" strike="noStrike">
                          <a:solidFill>
                            <a:srgbClr val="F4E7E7"/>
                          </a:solidFill>
                          <a:latin typeface="Telegraf Bold"/>
                        </a:rPr>
                        <a:t>Description</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ctr">
                        <a:lnSpc>
                          <a:spcPts val="3359"/>
                        </a:lnSpc>
                        <a:spcBef>
                          <a:spcPct val="0"/>
                        </a:spcBef>
                        <a:defRPr/>
                      </a:pPr>
                      <a:r>
                        <a:rPr lang="en-US" sz="2799" u="none" strike="noStrike">
                          <a:solidFill>
                            <a:srgbClr val="F4E7E7"/>
                          </a:solidFill>
                          <a:latin typeface="Telegraf Bold"/>
                        </a:rPr>
                        <a:t>Evidence</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1333500">
                <a:tc rowSpan="4">
                  <a:txBody>
                    <a:bodyPr/>
                    <a:lstStyle/>
                    <a:p>
                      <a:pPr marL="0" lvl="0" indent="0" algn="ctr">
                        <a:lnSpc>
                          <a:spcPts val="3359"/>
                        </a:lnSpc>
                        <a:spcBef>
                          <a:spcPct val="0"/>
                        </a:spcBef>
                        <a:defRPr/>
                      </a:pPr>
                      <a:r>
                        <a:rPr lang="en-US" sz="2799">
                          <a:solidFill>
                            <a:srgbClr val="F4E7E7"/>
                          </a:solidFill>
                          <a:latin typeface="Telegraf Bold"/>
                        </a:rPr>
                        <a:t>Device </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algn="l">
                        <a:lnSpc>
                          <a:spcPts val="3120"/>
                        </a:lnSpc>
                        <a:defRPr/>
                      </a:pPr>
                      <a:r>
                        <a:rPr lang="en-US" sz="2600" u="none" strike="noStrike">
                          <a:solidFill>
                            <a:srgbClr val="F4E7E7"/>
                          </a:solidFill>
                          <a:latin typeface="Telegraf"/>
                        </a:rPr>
                        <a:t>JTAG, Chip-off</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Physical extraction of data from device memory</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Firmware, logs, application data, cryptographic keys</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1327709">
                <a:tc vMerge="1">
                  <a:txBody>
                    <a:bodyPr/>
                    <a:lstStyle/>
                    <a:p>
                      <a:pPr marL="0" lvl="0" indent="0" algn="ctr">
                        <a:lnSpc>
                          <a:spcPts val="3359"/>
                        </a:lnSpc>
                        <a:spcBef>
                          <a:spcPct val="0"/>
                        </a:spcBef>
                        <a:defRPr/>
                      </a:pPr>
                      <a:r>
                        <a:rPr lang="en-US" sz="2799">
                          <a:solidFill>
                            <a:srgbClr val="F4E7E7"/>
                          </a:solidFill>
                          <a:latin typeface="Telegraf Bold"/>
                        </a:rPr>
                        <a:t>Device </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FTK Imager, Oxygen Forensic Suite</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Logical acquisition of device storage</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Firmware, logs, application data, user data</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327709">
                <a:tc vMerge="1">
                  <a:txBody>
                    <a:bodyPr/>
                    <a:lstStyle/>
                    <a:p>
                      <a:pPr marL="0" lvl="0" indent="0" algn="ctr">
                        <a:lnSpc>
                          <a:spcPts val="3359"/>
                        </a:lnSpc>
                        <a:spcBef>
                          <a:spcPct val="0"/>
                        </a:spcBef>
                        <a:defRPr/>
                      </a:pPr>
                      <a:r>
                        <a:rPr lang="en-US" sz="2799">
                          <a:solidFill>
                            <a:srgbClr val="F4E7E7"/>
                          </a:solidFill>
                          <a:latin typeface="Telegraf Bold"/>
                        </a:rPr>
                        <a:t>Device </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Volatility, Rekall</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Memory analysis</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Running processes, loaded modules, network connections, file system activity</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1327709">
                <a:tc vMerge="1">
                  <a:txBody>
                    <a:bodyPr/>
                    <a:lstStyle/>
                    <a:p>
                      <a:pPr marL="0" lvl="0" indent="0" algn="ctr">
                        <a:lnSpc>
                          <a:spcPts val="3359"/>
                        </a:lnSpc>
                        <a:spcBef>
                          <a:spcPct val="0"/>
                        </a:spcBef>
                        <a:defRPr/>
                      </a:pPr>
                      <a:r>
                        <a:rPr lang="en-US" sz="2799">
                          <a:solidFill>
                            <a:srgbClr val="F4E7E7"/>
                          </a:solidFill>
                          <a:latin typeface="Telegraf Bold"/>
                        </a:rPr>
                        <a:t>Device </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Binwalk, IDA Pro</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Firmware analysis</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Vulnerabilities, backdoors, hidden functionality</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1333500">
                <a:tc rowSpan="2">
                  <a:txBody>
                    <a:bodyPr/>
                    <a:lstStyle/>
                    <a:p>
                      <a:pPr marL="0" lvl="0" indent="0" algn="ctr">
                        <a:lnSpc>
                          <a:spcPts val="3359"/>
                        </a:lnSpc>
                        <a:spcBef>
                          <a:spcPct val="0"/>
                        </a:spcBef>
                        <a:defRPr/>
                      </a:pPr>
                      <a:r>
                        <a:rPr lang="en-US" sz="2799">
                          <a:solidFill>
                            <a:srgbClr val="F4E7E7"/>
                          </a:solidFill>
                          <a:latin typeface="Telegraf Bold"/>
                        </a:rPr>
                        <a:t>Network</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Wireshark, tcpdump</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Capture network traffic</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Network packets, communication logs, protocols used, source/destination IPs, port numbers, data payloads</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r h="1327709">
                <a:tc vMerge="1">
                  <a:txBody>
                    <a:bodyPr/>
                    <a:lstStyle/>
                    <a:p>
                      <a:pPr marL="0" lvl="0" indent="0" algn="ctr">
                        <a:lnSpc>
                          <a:spcPts val="3359"/>
                        </a:lnSpc>
                        <a:spcBef>
                          <a:spcPct val="0"/>
                        </a:spcBef>
                        <a:defRPr/>
                      </a:pPr>
                      <a:r>
                        <a:rPr lang="en-US" sz="2799">
                          <a:solidFill>
                            <a:srgbClr val="F4E7E7"/>
                          </a:solidFill>
                          <a:latin typeface="Telegraf Bold"/>
                        </a:rPr>
                        <a:t>Network</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Bro, ELK Stack</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Network traffic analysis</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Anomalies, indicators of compromise, intrusion attempts, data exfiltration</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4" name="TextBox 4"/>
          <p:cNvSpPr txBox="1"/>
          <p:nvPr/>
        </p:nvSpPr>
        <p:spPr>
          <a:xfrm>
            <a:off x="3601439" y="301625"/>
            <a:ext cx="11085122" cy="727075"/>
          </a:xfrm>
          <a:prstGeom prst="rect">
            <a:avLst/>
          </a:prstGeom>
        </p:spPr>
        <p:txBody>
          <a:bodyPr lIns="0" tIns="0" rIns="0" bIns="0" rtlCol="0" anchor="t">
            <a:spAutoFit/>
          </a:bodyPr>
          <a:lstStyle/>
          <a:p>
            <a:pPr>
              <a:lnSpc>
                <a:spcPts val="5000"/>
              </a:lnSpc>
            </a:pPr>
            <a:r>
              <a:rPr lang="en-US" sz="5000">
                <a:solidFill>
                  <a:srgbClr val="FFFFFF"/>
                </a:solidFill>
                <a:latin typeface="Telegraf Bold"/>
              </a:rPr>
              <a:t>IoT Forensic Tools &amp; Techniques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graphicFrame>
        <p:nvGraphicFramePr>
          <p:cNvPr id="3" name="Table 3"/>
          <p:cNvGraphicFramePr>
            <a:graphicFrameLocks noGrp="1"/>
          </p:cNvGraphicFramePr>
          <p:nvPr/>
        </p:nvGraphicFramePr>
        <p:xfrm>
          <a:off x="-19050" y="1685165"/>
          <a:ext cx="18307049" cy="7972045"/>
        </p:xfrm>
        <a:graphic>
          <a:graphicData uri="http://schemas.openxmlformats.org/drawingml/2006/table">
            <a:tbl>
              <a:tblPr/>
              <a:tblGrid>
                <a:gridCol w="2364809">
                  <a:extLst>
                    <a:ext uri="{9D8B030D-6E8A-4147-A177-3AD203B41FA5}">
                      <a16:colId xmlns:a16="http://schemas.microsoft.com/office/drawing/2014/main" val="20000"/>
                    </a:ext>
                  </a:extLst>
                </a:gridCol>
                <a:gridCol w="5132263">
                  <a:extLst>
                    <a:ext uri="{9D8B030D-6E8A-4147-A177-3AD203B41FA5}">
                      <a16:colId xmlns:a16="http://schemas.microsoft.com/office/drawing/2014/main" val="20001"/>
                    </a:ext>
                  </a:extLst>
                </a:gridCol>
                <a:gridCol w="3233650">
                  <a:extLst>
                    <a:ext uri="{9D8B030D-6E8A-4147-A177-3AD203B41FA5}">
                      <a16:colId xmlns:a16="http://schemas.microsoft.com/office/drawing/2014/main" val="20002"/>
                    </a:ext>
                  </a:extLst>
                </a:gridCol>
                <a:gridCol w="7576327">
                  <a:extLst>
                    <a:ext uri="{9D8B030D-6E8A-4147-A177-3AD203B41FA5}">
                      <a16:colId xmlns:a16="http://schemas.microsoft.com/office/drawing/2014/main" val="20003"/>
                    </a:ext>
                  </a:extLst>
                </a:gridCol>
              </a:tblGrid>
              <a:tr h="1327709">
                <a:tc>
                  <a:txBody>
                    <a:bodyPr/>
                    <a:lstStyle/>
                    <a:p>
                      <a:pPr marL="0" lvl="0" indent="0" algn="ctr">
                        <a:lnSpc>
                          <a:spcPts val="3359"/>
                        </a:lnSpc>
                        <a:spcBef>
                          <a:spcPct val="0"/>
                        </a:spcBef>
                        <a:defRPr/>
                      </a:pPr>
                      <a:r>
                        <a:rPr lang="en-US" sz="2799" u="none" strike="noStrike">
                          <a:solidFill>
                            <a:srgbClr val="F4E7E7"/>
                          </a:solidFill>
                          <a:latin typeface="Telegraf Bold"/>
                        </a:rPr>
                        <a:t>Layer</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ctr">
                        <a:lnSpc>
                          <a:spcPts val="3359"/>
                        </a:lnSpc>
                        <a:spcBef>
                          <a:spcPct val="0"/>
                        </a:spcBef>
                        <a:defRPr/>
                      </a:pPr>
                      <a:r>
                        <a:rPr lang="en-US" sz="2799" u="none" strike="noStrike">
                          <a:solidFill>
                            <a:srgbClr val="F4E7E7"/>
                          </a:solidFill>
                          <a:latin typeface="Telegraf Bold"/>
                        </a:rPr>
                        <a:t>Tools</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ctr">
                        <a:lnSpc>
                          <a:spcPts val="3359"/>
                        </a:lnSpc>
                        <a:spcBef>
                          <a:spcPct val="0"/>
                        </a:spcBef>
                        <a:defRPr/>
                      </a:pPr>
                      <a:r>
                        <a:rPr lang="en-US" sz="2799" u="none" strike="noStrike">
                          <a:solidFill>
                            <a:srgbClr val="F4E7E7"/>
                          </a:solidFill>
                          <a:latin typeface="Telegraf Bold"/>
                        </a:rPr>
                        <a:t>Description</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ctr">
                        <a:lnSpc>
                          <a:spcPts val="3359"/>
                        </a:lnSpc>
                        <a:spcBef>
                          <a:spcPct val="0"/>
                        </a:spcBef>
                        <a:defRPr/>
                      </a:pPr>
                      <a:r>
                        <a:rPr lang="en-US" sz="2799" u="none" strike="noStrike">
                          <a:solidFill>
                            <a:srgbClr val="F4E7E7"/>
                          </a:solidFill>
                          <a:latin typeface="Telegraf Bold"/>
                        </a:rPr>
                        <a:t>Evidence</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1327709">
                <a:tc rowSpan="3">
                  <a:txBody>
                    <a:bodyPr/>
                    <a:lstStyle/>
                    <a:p>
                      <a:pPr marL="0" lvl="0" indent="0" algn="ctr">
                        <a:lnSpc>
                          <a:spcPts val="3359"/>
                        </a:lnSpc>
                        <a:spcBef>
                          <a:spcPct val="0"/>
                        </a:spcBef>
                        <a:defRPr/>
                      </a:pPr>
                      <a:r>
                        <a:rPr lang="en-US" sz="2799">
                          <a:solidFill>
                            <a:srgbClr val="F4E7E7"/>
                          </a:solidFill>
                          <a:latin typeface="Telegraf Bold"/>
                        </a:rPr>
                        <a:t>Application Layer</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algn="l">
                        <a:lnSpc>
                          <a:spcPts val="3120"/>
                        </a:lnSpc>
                        <a:defRPr/>
                      </a:pPr>
                      <a:r>
                        <a:rPr lang="en-US" sz="2600" u="none" strike="noStrike">
                          <a:solidFill>
                            <a:srgbClr val="F4E7E7"/>
                          </a:solidFill>
                          <a:latin typeface="Telegraf"/>
                        </a:rPr>
                        <a:t>Fiddler, Charles Proxy</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Capture HTTP/HTTPS traffic</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HTTP request/response headers, cookies, session IDs, API calls, user activity</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1327709">
                <a:tc vMerge="1">
                  <a:txBody>
                    <a:bodyPr/>
                    <a:lstStyle/>
                    <a:p>
                      <a:pPr marL="0" lvl="0" indent="0" algn="ctr">
                        <a:lnSpc>
                          <a:spcPts val="3359"/>
                        </a:lnSpc>
                        <a:spcBef>
                          <a:spcPct val="0"/>
                        </a:spcBef>
                        <a:defRPr/>
                      </a:pPr>
                      <a:r>
                        <a:rPr lang="en-US" sz="2799">
                          <a:solidFill>
                            <a:srgbClr val="F4E7E7"/>
                          </a:solidFill>
                          <a:latin typeface="Telegraf Bold"/>
                        </a:rPr>
                        <a:t>Application Layer</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Burp Suite, MobiSec</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Application analysis</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Vulnerabilities, malware, data leaks</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333500">
                <a:tc vMerge="1">
                  <a:txBody>
                    <a:bodyPr/>
                    <a:lstStyle/>
                    <a:p>
                      <a:pPr marL="0" lvl="0" indent="0" algn="ctr">
                        <a:lnSpc>
                          <a:spcPts val="3359"/>
                        </a:lnSpc>
                        <a:spcBef>
                          <a:spcPct val="0"/>
                        </a:spcBef>
                        <a:defRPr/>
                      </a:pPr>
                      <a:r>
                        <a:rPr lang="en-US" sz="2799">
                          <a:solidFill>
                            <a:srgbClr val="F4E7E7"/>
                          </a:solidFill>
                          <a:latin typeface="Telegraf Bold"/>
                        </a:rPr>
                        <a:t>Application Layer</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App Annie</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Mobile application usage data</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App installs/uninstalls, usage time, demographics, device information, in-app purchases</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1327709">
                <a:tc rowSpan="2">
                  <a:txBody>
                    <a:bodyPr/>
                    <a:lstStyle/>
                    <a:p>
                      <a:pPr marL="0" lvl="0" indent="0" algn="ctr">
                        <a:lnSpc>
                          <a:spcPts val="3359"/>
                        </a:lnSpc>
                        <a:spcBef>
                          <a:spcPct val="0"/>
                        </a:spcBef>
                        <a:defRPr/>
                      </a:pPr>
                      <a:r>
                        <a:rPr lang="en-US" sz="2799">
                          <a:solidFill>
                            <a:srgbClr val="F4E7E7"/>
                          </a:solidFill>
                          <a:latin typeface="Telegraf Bold"/>
                        </a:rPr>
                        <a:t>Cloud Layer</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AWS CloudTrail, GCP Cloud Audit Logging</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Cloud resource activity logs</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User activity, configuration changes, resource creation/deletion</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1327709">
                <a:tc vMerge="1">
                  <a:txBody>
                    <a:bodyPr/>
                    <a:lstStyle/>
                    <a:p>
                      <a:pPr marL="0" lvl="0" indent="0" algn="ctr">
                        <a:lnSpc>
                          <a:spcPts val="3359"/>
                        </a:lnSpc>
                        <a:spcBef>
                          <a:spcPct val="0"/>
                        </a:spcBef>
                        <a:defRPr/>
                      </a:pPr>
                      <a:r>
                        <a:rPr lang="en-US" sz="2799">
                          <a:solidFill>
                            <a:srgbClr val="F4E7E7"/>
                          </a:solidFill>
                          <a:latin typeface="Telegraf Bold"/>
                        </a:rPr>
                        <a:t>Cloud Layer</a:t>
                      </a:r>
                      <a:endParaRPr lang="en-US" sz="1100"/>
                    </a:p>
                  </a:txBody>
                  <a:tcPr marL="0" marR="0" marT="0" marB="0">
                    <a:lnL w="0"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Google BigQuery, Amazon Athena</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Cloud data analysis</a:t>
                      </a:r>
                      <a:endParaRPr lang="en-US" sz="1100"/>
                    </a:p>
                  </a:txBody>
                  <a:tcPr marL="0" marR="0" marT="0" marB="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tc>
                  <a:txBody>
                    <a:bodyPr/>
                    <a:lstStyle/>
                    <a:p>
                      <a:pPr marL="0" lvl="0" indent="0" algn="l">
                        <a:lnSpc>
                          <a:spcPts val="3120"/>
                        </a:lnSpc>
                        <a:spcBef>
                          <a:spcPct val="0"/>
                        </a:spcBef>
                        <a:defRPr/>
                      </a:pPr>
                      <a:r>
                        <a:rPr lang="en-US" sz="2600" u="none" strike="noStrike">
                          <a:solidFill>
                            <a:srgbClr val="F4E7E7"/>
                          </a:solidFill>
                          <a:latin typeface="Telegraf"/>
                        </a:rPr>
                        <a:t>Logs, metrics, events, sensor data</a:t>
                      </a:r>
                      <a:endParaRPr lang="en-US" sz="1100"/>
                    </a:p>
                  </a:txBody>
                  <a:tcPr marL="0" marR="0" marT="0" marB="0">
                    <a:lnL w="9525"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4" name="TextBox 4"/>
          <p:cNvSpPr txBox="1"/>
          <p:nvPr/>
        </p:nvSpPr>
        <p:spPr>
          <a:xfrm>
            <a:off x="3601439" y="301625"/>
            <a:ext cx="11085122" cy="727075"/>
          </a:xfrm>
          <a:prstGeom prst="rect">
            <a:avLst/>
          </a:prstGeom>
        </p:spPr>
        <p:txBody>
          <a:bodyPr lIns="0" tIns="0" rIns="0" bIns="0" rtlCol="0" anchor="t">
            <a:spAutoFit/>
          </a:bodyPr>
          <a:lstStyle/>
          <a:p>
            <a:pPr>
              <a:lnSpc>
                <a:spcPts val="5000"/>
              </a:lnSpc>
            </a:pPr>
            <a:r>
              <a:rPr lang="en-US" sz="5000">
                <a:solidFill>
                  <a:srgbClr val="FFFFFF"/>
                </a:solidFill>
                <a:latin typeface="Telegraf Bold"/>
              </a:rPr>
              <a:t>IoT Forensic Tools &amp; Techniques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111" b="-10111"/>
            </a:stretch>
          </a:blipFill>
        </p:spPr>
      </p:sp>
      <p:sp>
        <p:nvSpPr>
          <p:cNvPr id="3" name="TextBox 3"/>
          <p:cNvSpPr txBox="1"/>
          <p:nvPr/>
        </p:nvSpPr>
        <p:spPr>
          <a:xfrm>
            <a:off x="539192" y="581987"/>
            <a:ext cx="8604808" cy="727075"/>
          </a:xfrm>
          <a:prstGeom prst="rect">
            <a:avLst/>
          </a:prstGeom>
        </p:spPr>
        <p:txBody>
          <a:bodyPr lIns="0" tIns="0" rIns="0" bIns="0" rtlCol="0" anchor="t">
            <a:spAutoFit/>
          </a:bodyPr>
          <a:lstStyle/>
          <a:p>
            <a:pPr>
              <a:lnSpc>
                <a:spcPts val="5000"/>
              </a:lnSpc>
            </a:pPr>
            <a:r>
              <a:rPr lang="en-US" sz="5000">
                <a:solidFill>
                  <a:srgbClr val="F4E7E7"/>
                </a:solidFill>
                <a:latin typeface="Telegraf Bold"/>
              </a:rPr>
              <a:t>Challenges in IoT Forensic</a:t>
            </a:r>
          </a:p>
        </p:txBody>
      </p:sp>
      <p:sp>
        <p:nvSpPr>
          <p:cNvPr id="4" name="Freeform 4"/>
          <p:cNvSpPr/>
          <p:nvPr/>
        </p:nvSpPr>
        <p:spPr>
          <a:xfrm flipH="1">
            <a:off x="554584" y="1289167"/>
            <a:ext cx="4965146" cy="117358"/>
          </a:xfrm>
          <a:custGeom>
            <a:avLst/>
            <a:gdLst/>
            <a:ahLst/>
            <a:cxnLst/>
            <a:rect l="l" t="t" r="r" b="b"/>
            <a:pathLst>
              <a:path w="4965146" h="117358">
                <a:moveTo>
                  <a:pt x="4965146" y="0"/>
                </a:moveTo>
                <a:lnTo>
                  <a:pt x="0" y="0"/>
                </a:lnTo>
                <a:lnTo>
                  <a:pt x="0" y="117358"/>
                </a:lnTo>
                <a:lnTo>
                  <a:pt x="4965146" y="117358"/>
                </a:lnTo>
                <a:lnTo>
                  <a:pt x="4965146"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554584" y="1756524"/>
            <a:ext cx="17752231" cy="8168005"/>
          </a:xfrm>
          <a:prstGeom prst="rect">
            <a:avLst/>
          </a:prstGeom>
        </p:spPr>
        <p:txBody>
          <a:bodyPr lIns="0" tIns="0" rIns="0" bIns="0" rtlCol="0" anchor="t">
            <a:spAutoFit/>
          </a:bodyPr>
          <a:lstStyle/>
          <a:p>
            <a:pPr marL="561341" lvl="1" indent="-280670">
              <a:lnSpc>
                <a:spcPts val="3380"/>
              </a:lnSpc>
              <a:buFont typeface="Arial"/>
              <a:buChar char="•"/>
            </a:pPr>
            <a:r>
              <a:rPr lang="en-US" sz="2600">
                <a:solidFill>
                  <a:srgbClr val="FFFFFF"/>
                </a:solidFill>
                <a:latin typeface="Telegraf Bold"/>
              </a:rPr>
              <a:t>Device Heterogeneity:</a:t>
            </a:r>
          </a:p>
          <a:p>
            <a:pPr marL="1122681" lvl="2" indent="-374227">
              <a:lnSpc>
                <a:spcPts val="3380"/>
              </a:lnSpc>
              <a:buFont typeface="Arial"/>
              <a:buChar char="⚬"/>
            </a:pPr>
            <a:r>
              <a:rPr lang="en-US" sz="2600">
                <a:solidFill>
                  <a:srgbClr val="FFFFFF"/>
                </a:solidFill>
                <a:latin typeface="Telegraf"/>
              </a:rPr>
              <a:t>Wide variety of devices with different architectures, operating systems, and security features.</a:t>
            </a:r>
          </a:p>
          <a:p>
            <a:pPr marL="1122681" lvl="2" indent="-374227">
              <a:lnSpc>
                <a:spcPts val="3380"/>
              </a:lnSpc>
              <a:buFont typeface="Arial"/>
              <a:buChar char="⚬"/>
            </a:pPr>
            <a:r>
              <a:rPr lang="en-US" sz="2600">
                <a:solidFill>
                  <a:srgbClr val="FFFFFF"/>
                </a:solidFill>
                <a:latin typeface="Telegraf"/>
              </a:rPr>
              <a:t>Limited standardization in device design and data formats.</a:t>
            </a:r>
          </a:p>
          <a:p>
            <a:pPr marL="1122681" lvl="2" indent="-374227">
              <a:lnSpc>
                <a:spcPts val="3380"/>
              </a:lnSpc>
              <a:buFont typeface="Arial"/>
              <a:buChar char="⚬"/>
            </a:pPr>
            <a:r>
              <a:rPr lang="en-US" sz="2600">
                <a:solidFill>
                  <a:srgbClr val="FFFFFF"/>
                </a:solidFill>
                <a:latin typeface="Telegraf"/>
              </a:rPr>
              <a:t>Difficulty in developing universal forensic tools and techniques.</a:t>
            </a:r>
          </a:p>
          <a:p>
            <a:pPr>
              <a:lnSpc>
                <a:spcPts val="3380"/>
              </a:lnSpc>
            </a:pPr>
            <a:endParaRPr lang="en-US" sz="2600">
              <a:solidFill>
                <a:srgbClr val="FFFFFF"/>
              </a:solidFill>
              <a:latin typeface="Telegraf"/>
            </a:endParaRPr>
          </a:p>
          <a:p>
            <a:pPr marL="561341" lvl="1" indent="-280670">
              <a:lnSpc>
                <a:spcPts val="3380"/>
              </a:lnSpc>
              <a:buFont typeface="Arial"/>
              <a:buChar char="•"/>
            </a:pPr>
            <a:r>
              <a:rPr lang="en-US" sz="2600">
                <a:solidFill>
                  <a:srgbClr val="FFFFFF"/>
                </a:solidFill>
                <a:latin typeface="Telegraf Bold"/>
              </a:rPr>
              <a:t>Limited Memory and Processing Power:</a:t>
            </a:r>
          </a:p>
          <a:p>
            <a:pPr marL="1122681" lvl="2" indent="-374227">
              <a:lnSpc>
                <a:spcPts val="3380"/>
              </a:lnSpc>
              <a:buFont typeface="Arial"/>
              <a:buChar char="⚬"/>
            </a:pPr>
            <a:r>
              <a:rPr lang="en-US" sz="2600">
                <a:solidFill>
                  <a:srgbClr val="FFFFFF"/>
                </a:solidFill>
                <a:latin typeface="Telegraf"/>
              </a:rPr>
              <a:t>Many IoT devices have limited resources, making it challenging to run forensic tools directly on the device.</a:t>
            </a:r>
          </a:p>
          <a:p>
            <a:pPr marL="1122681" lvl="2" indent="-374227">
              <a:lnSpc>
                <a:spcPts val="3380"/>
              </a:lnSpc>
              <a:buFont typeface="Arial"/>
              <a:buChar char="⚬"/>
            </a:pPr>
            <a:r>
              <a:rPr lang="en-US" sz="2600">
                <a:solidFill>
                  <a:srgbClr val="FFFFFF"/>
                </a:solidFill>
                <a:latin typeface="Telegraf"/>
              </a:rPr>
              <a:t>Volatility of data stored in memory requires quick acquisition.</a:t>
            </a:r>
          </a:p>
          <a:p>
            <a:pPr>
              <a:lnSpc>
                <a:spcPts val="3380"/>
              </a:lnSpc>
            </a:pPr>
            <a:endParaRPr lang="en-US" sz="2600">
              <a:solidFill>
                <a:srgbClr val="FFFFFF"/>
              </a:solidFill>
              <a:latin typeface="Telegraf"/>
            </a:endParaRPr>
          </a:p>
          <a:p>
            <a:pPr marL="561341" lvl="1" indent="-280670">
              <a:lnSpc>
                <a:spcPts val="3380"/>
              </a:lnSpc>
              <a:buFont typeface="Arial"/>
              <a:buChar char="•"/>
            </a:pPr>
            <a:r>
              <a:rPr lang="en-US" sz="2600">
                <a:solidFill>
                  <a:srgbClr val="FFFFFF"/>
                </a:solidFill>
                <a:latin typeface="Telegraf Bold"/>
              </a:rPr>
              <a:t>Lack of Standardized Forensic Methods:</a:t>
            </a:r>
          </a:p>
          <a:p>
            <a:pPr marL="1122681" lvl="2" indent="-374227">
              <a:lnSpc>
                <a:spcPts val="3380"/>
              </a:lnSpc>
              <a:buFont typeface="Arial"/>
              <a:buChar char="⚬"/>
            </a:pPr>
            <a:r>
              <a:rPr lang="en-US" sz="2600">
                <a:solidFill>
                  <a:srgbClr val="FFFFFF"/>
                </a:solidFill>
                <a:latin typeface="Telegraf Medium"/>
              </a:rPr>
              <a:t>No established best practices or methodologies for IoT forensics.</a:t>
            </a:r>
          </a:p>
          <a:p>
            <a:pPr marL="1122681" lvl="2" indent="-374227">
              <a:lnSpc>
                <a:spcPts val="3380"/>
              </a:lnSpc>
              <a:buFont typeface="Arial"/>
              <a:buChar char="⚬"/>
            </a:pPr>
            <a:r>
              <a:rPr lang="en-US" sz="2600">
                <a:solidFill>
                  <a:srgbClr val="FFFFFF"/>
                </a:solidFill>
                <a:latin typeface="Telegraf Medium"/>
              </a:rPr>
              <a:t>Difficulty in interpreting evidence collected from different devices.</a:t>
            </a:r>
          </a:p>
          <a:p>
            <a:pPr marL="1122681" lvl="2" indent="-374227">
              <a:lnSpc>
                <a:spcPts val="3380"/>
              </a:lnSpc>
              <a:buFont typeface="Arial"/>
              <a:buChar char="⚬"/>
            </a:pPr>
            <a:r>
              <a:rPr lang="en-US" sz="2600">
                <a:solidFill>
                  <a:srgbClr val="FFFFFF"/>
                </a:solidFill>
                <a:latin typeface="Telegraf Medium"/>
              </a:rPr>
              <a:t>Lack of training and expertise in IoT forensics among investigators.</a:t>
            </a:r>
          </a:p>
          <a:p>
            <a:pPr>
              <a:lnSpc>
                <a:spcPts val="3380"/>
              </a:lnSpc>
            </a:pPr>
            <a:endParaRPr lang="en-US" sz="2600">
              <a:solidFill>
                <a:srgbClr val="FFFFFF"/>
              </a:solidFill>
              <a:latin typeface="Telegraf Medium"/>
            </a:endParaRPr>
          </a:p>
          <a:p>
            <a:pPr marL="561341" lvl="1" indent="-280670">
              <a:lnSpc>
                <a:spcPts val="3380"/>
              </a:lnSpc>
              <a:buFont typeface="Arial"/>
              <a:buChar char="•"/>
            </a:pPr>
            <a:r>
              <a:rPr lang="en-US" sz="2600">
                <a:solidFill>
                  <a:srgbClr val="FFFFFF"/>
                </a:solidFill>
                <a:latin typeface="Telegraf Bold"/>
              </a:rPr>
              <a:t>Encryption and Secure Boot:</a:t>
            </a:r>
          </a:p>
          <a:p>
            <a:pPr marL="1122681" lvl="2" indent="-374227">
              <a:lnSpc>
                <a:spcPts val="3380"/>
              </a:lnSpc>
              <a:buFont typeface="Arial"/>
              <a:buChar char="⚬"/>
            </a:pPr>
            <a:r>
              <a:rPr lang="en-US" sz="2600">
                <a:solidFill>
                  <a:srgbClr val="FFFFFF"/>
                </a:solidFill>
                <a:latin typeface="Telegraf"/>
              </a:rPr>
              <a:t>Increasing use of encryption on devices and in data storage.</a:t>
            </a:r>
          </a:p>
          <a:p>
            <a:pPr marL="1122681" lvl="2" indent="-374227">
              <a:lnSpc>
                <a:spcPts val="3380"/>
              </a:lnSpc>
              <a:buFont typeface="Arial"/>
              <a:buChar char="⚬"/>
            </a:pPr>
            <a:r>
              <a:rPr lang="en-US" sz="2600">
                <a:solidFill>
                  <a:srgbClr val="FFFFFF"/>
                </a:solidFill>
                <a:latin typeface="Telegraf"/>
              </a:rPr>
              <a:t>Difficulty in accessing and decrypting data without compromising the device's integrity.</a:t>
            </a:r>
          </a:p>
          <a:p>
            <a:pPr marL="1122681" lvl="2" indent="-374227">
              <a:lnSpc>
                <a:spcPts val="3380"/>
              </a:lnSpc>
              <a:buFont typeface="Arial"/>
              <a:buChar char="⚬"/>
            </a:pPr>
            <a:r>
              <a:rPr lang="en-US" sz="2600">
                <a:solidFill>
                  <a:srgbClr val="FFFFFF"/>
                </a:solidFill>
                <a:latin typeface="Telegraf"/>
              </a:rPr>
              <a:t>Secure boot features may limit access to critical forensic data.</a:t>
            </a:r>
          </a:p>
          <a:p>
            <a:pPr>
              <a:lnSpc>
                <a:spcPts val="3380"/>
              </a:lnSpc>
              <a:spcBef>
                <a:spcPct val="0"/>
              </a:spcBef>
            </a:pPr>
            <a:endParaRPr lang="en-US" sz="2600">
              <a:solidFill>
                <a:srgbClr val="FFFFFF"/>
              </a:solidFill>
              <a:latin typeface="Telegraf"/>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1640</Words>
  <Application>Microsoft Office PowerPoint</Application>
  <PresentationFormat>Custom</PresentationFormat>
  <Paragraphs>203</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Telegraf Bold</vt:lpstr>
      <vt:lpstr>Telegraf</vt:lpstr>
      <vt:lpstr>Telegraf Medium</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forensic Tools &amp; Techniques</dc:title>
  <cp:lastModifiedBy>Dhaval Patel</cp:lastModifiedBy>
  <cp:revision>5</cp:revision>
  <dcterms:created xsi:type="dcterms:W3CDTF">2006-08-16T00:00:00Z</dcterms:created>
  <dcterms:modified xsi:type="dcterms:W3CDTF">2023-12-13T06:38:39Z</dcterms:modified>
  <dc:identifier>DAF2skn_Vk8</dc:identifier>
</cp:coreProperties>
</file>

<file path=docProps/thumbnail.jpeg>
</file>